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15" r:id="rId1"/>
  </p:sldMasterIdLst>
  <p:notesMasterIdLst>
    <p:notesMasterId r:id="rId21"/>
  </p:notesMasterIdLst>
  <p:sldIdLst>
    <p:sldId id="256" r:id="rId2"/>
    <p:sldId id="257" r:id="rId3"/>
    <p:sldId id="258" r:id="rId4"/>
    <p:sldId id="259" r:id="rId5"/>
    <p:sldId id="260" r:id="rId6"/>
    <p:sldId id="269" r:id="rId7"/>
    <p:sldId id="261" r:id="rId8"/>
    <p:sldId id="262" r:id="rId9"/>
    <p:sldId id="263" r:id="rId10"/>
    <p:sldId id="264" r:id="rId11"/>
    <p:sldId id="276" r:id="rId12"/>
    <p:sldId id="273" r:id="rId13"/>
    <p:sldId id="277" r:id="rId14"/>
    <p:sldId id="278" r:id="rId15"/>
    <p:sldId id="279" r:id="rId16"/>
    <p:sldId id="272" r:id="rId17"/>
    <p:sldId id="265" r:id="rId18"/>
    <p:sldId id="267" r:id="rId19"/>
    <p:sldId id="268"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5C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725"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slide" Target="slides/slide12.xml" /><Relationship Id="rId18" Type="http://schemas.openxmlformats.org/officeDocument/2006/relationships/slide" Target="slides/slide17.xml" /><Relationship Id="rId3" Type="http://schemas.openxmlformats.org/officeDocument/2006/relationships/slide" Target="slides/slide2.xml" /><Relationship Id="rId21" Type="http://schemas.openxmlformats.org/officeDocument/2006/relationships/notesMaster" Target="notesMasters/notesMaster1.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slide" Target="slides/slide16.xml" /><Relationship Id="rId25" Type="http://schemas.openxmlformats.org/officeDocument/2006/relationships/tableStyles" Target="tableStyles.xml" /><Relationship Id="rId2" Type="http://schemas.openxmlformats.org/officeDocument/2006/relationships/slide" Target="slides/slide1.xml" /><Relationship Id="rId16" Type="http://schemas.openxmlformats.org/officeDocument/2006/relationships/slide" Target="slides/slide15.xml" /><Relationship Id="rId20" Type="http://schemas.openxmlformats.org/officeDocument/2006/relationships/slide" Target="slides/slide19.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24" Type="http://schemas.openxmlformats.org/officeDocument/2006/relationships/theme" Target="theme/theme1.xml" /><Relationship Id="rId5" Type="http://schemas.openxmlformats.org/officeDocument/2006/relationships/slide" Target="slides/slide4.xml" /><Relationship Id="rId15" Type="http://schemas.openxmlformats.org/officeDocument/2006/relationships/slide" Target="slides/slide14.xml" /><Relationship Id="rId23" Type="http://schemas.openxmlformats.org/officeDocument/2006/relationships/viewProps" Target="viewProps.xml" /><Relationship Id="rId10" Type="http://schemas.openxmlformats.org/officeDocument/2006/relationships/slide" Target="slides/slide9.xml" /><Relationship Id="rId19" Type="http://schemas.openxmlformats.org/officeDocument/2006/relationships/slide" Target="slides/slide18.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slide" Target="slides/slide13.xml" /><Relationship Id="rId22" Type="http://schemas.openxmlformats.org/officeDocument/2006/relationships/presProps" Target="presProps.xml" /></Relationships>
</file>

<file path=ppt/media/image1.jpeg>
</file>

<file path=ppt/media/image10.png>
</file>

<file path=ppt/media/image11.jpeg>
</file>

<file path=ppt/media/image12.jpeg>
</file>

<file path=ppt/media/image13.jpeg>
</file>

<file path=ppt/media/image14.jpeg>
</file>

<file path=ppt/media/image15.jpeg>
</file>

<file path=ppt/media/image16.png>
</file>

<file path=ppt/media/image17.svg>
</file>

<file path=ppt/media/image2.jpeg>
</file>

<file path=ppt/media/image3.jpeg>
</file>

<file path=ppt/media/image4.jpeg>
</file>

<file path=ppt/media/image5.pn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87F75D7-3CA5-4DB0-8121-BFA8803D97C8}" type="datetimeFigureOut">
              <a:rPr lang="en-IN" smtClean="0"/>
              <a:t>08-12-2021</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D85C36D-75F2-4C7D-BA78-239D3F231EFF}" type="slidenum">
              <a:rPr lang="en-IN" smtClean="0"/>
              <a:t>‹#›</a:t>
            </a:fld>
            <a:endParaRPr lang="en-IN"/>
          </a:p>
        </p:txBody>
      </p:sp>
    </p:spTree>
    <p:extLst>
      <p:ext uri="{BB962C8B-B14F-4D97-AF65-F5344CB8AC3E}">
        <p14:creationId xmlns:p14="http://schemas.microsoft.com/office/powerpoint/2010/main" val="21628747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9D85C36D-75F2-4C7D-BA78-239D3F231EFF}" type="slidenum">
              <a:rPr lang="en-IN" smtClean="0"/>
              <a:t>1</a:t>
            </a:fld>
            <a:endParaRPr lang="en-IN"/>
          </a:p>
        </p:txBody>
      </p:sp>
    </p:spTree>
    <p:extLst>
      <p:ext uri="{BB962C8B-B14F-4D97-AF65-F5344CB8AC3E}">
        <p14:creationId xmlns:p14="http://schemas.microsoft.com/office/powerpoint/2010/main" val="313211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12/8/2021</a:t>
            </a:fld>
            <a:endParaRPr lang="en-US"/>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7426725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12/8/2021</a:t>
            </a:fld>
            <a:endParaRPr lang="en-US"/>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5048167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12/8/2021</a:t>
            </a:fld>
            <a:endParaRPr lang="en-US"/>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6183908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12/8/2021</a:t>
            </a:fld>
            <a:endParaRPr lang="en-US"/>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8760068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12/8/2021</a:t>
            </a:fld>
            <a:endParaRPr lang="en-US"/>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8246432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12/8/2021</a:t>
            </a:fld>
            <a:endParaRPr lang="en-US"/>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4098398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12/8/2021</a:t>
            </a:fld>
            <a:endParaRPr lang="en-US"/>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7309489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12/8/2021</a:t>
            </a:fld>
            <a:endParaRPr lang="en-US"/>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40150173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12/8/2021</a:t>
            </a:fld>
            <a:endParaRPr lang="en-US"/>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3245765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12/8/2021</a:t>
            </a:fld>
            <a:endParaRPr lang="en-US"/>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a:p>
        </p:txBody>
      </p:sp>
    </p:spTree>
    <p:extLst>
      <p:ext uri="{BB962C8B-B14F-4D97-AF65-F5344CB8AC3E}">
        <p14:creationId xmlns:p14="http://schemas.microsoft.com/office/powerpoint/2010/main" val="23603506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12/8/2021</a:t>
            </a:fld>
            <a:endParaRPr lang="en-US"/>
          </a:p>
        </p:txBody>
      </p:sp>
      <p:sp>
        <p:nvSpPr>
          <p:cNvPr id="6" name="Footer Placeholder 5"/>
          <p:cNvSpPr>
            <a:spLocks noGrp="1"/>
          </p:cNvSpPr>
          <p:nvPr>
            <p:ph type="ftr" sz="quarter" idx="11"/>
          </p:nvPr>
        </p:nvSpPr>
        <p:spPr>
          <a:xfrm>
            <a:off x="1097279" y="6446838"/>
            <a:ext cx="6818262" cy="365125"/>
          </a:xfrm>
        </p:spPr>
        <p:txBody>
          <a:bodyPr/>
          <a:lstStyle/>
          <a:p>
            <a:pPr algn="l"/>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5343130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12/8/2021</a:t>
            </a:fld>
            <a:endParaRPr lang="en-US"/>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01541865"/>
      </p:ext>
    </p:extLst>
  </p:cSld>
  <p:clrMap bg1="lt1" tx1="dk1" bg2="lt2" tx2="dk2" accent1="accent1" accent2="accent2" accent3="accent3" accent4="accent4" accent5="accent5" accent6="accent6" hlink="hlink" folHlink="folHlink"/>
  <p:sldLayoutIdLst>
    <p:sldLayoutId id="2147483910" r:id="rId1"/>
    <p:sldLayoutId id="2147483911" r:id="rId2"/>
    <p:sldLayoutId id="2147483912" r:id="rId3"/>
    <p:sldLayoutId id="2147483913" r:id="rId4"/>
    <p:sldLayoutId id="2147483914" r:id="rId5"/>
    <p:sldLayoutId id="2147483908" r:id="rId6"/>
    <p:sldLayoutId id="2147483904" r:id="rId7"/>
    <p:sldLayoutId id="2147483905" r:id="rId8"/>
    <p:sldLayoutId id="2147483906" r:id="rId9"/>
    <p:sldLayoutId id="2147483907" r:id="rId10"/>
    <p:sldLayoutId id="2147483909" r:id="rId11"/>
  </p:sldLayoutIdLst>
  <p:hf sldNum="0" hdr="0" ftr="0" dt="0"/>
  <p:txStyles>
    <p:titleStyle>
      <a:lvl1pPr algn="l" defTabSz="914400" rtl="0" eaLnBrk="1" latinLnBrk="0" hangingPunct="1">
        <a:lnSpc>
          <a:spcPct val="90000"/>
        </a:lnSpc>
        <a:spcBef>
          <a:spcPct val="0"/>
        </a:spcBef>
        <a:buNone/>
        <a:defRPr sz="55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20000"/>
        </a:lnSpc>
        <a:spcBef>
          <a:spcPts val="1200"/>
        </a:spcBef>
        <a:spcAft>
          <a:spcPts val="200"/>
        </a:spcAft>
        <a:buClr>
          <a:schemeClr val="accent1"/>
        </a:buClr>
        <a:buSzPct val="100000"/>
        <a:buFont typeface="Calibri" panose="020F0502020204030204" pitchFamily="34" charset="0"/>
        <a:buChar char=" "/>
        <a:defRPr sz="18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20000"/>
        </a:lnSpc>
        <a:spcBef>
          <a:spcPts val="200"/>
        </a:spcBef>
        <a:spcAft>
          <a:spcPts val="400"/>
        </a:spcAft>
        <a:buClrTx/>
        <a:buFont typeface="Calibri" pitchFamily="34" charset="0"/>
        <a:buChar char="◦"/>
        <a:defRPr sz="16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2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2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2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 /><Relationship Id="rId2" Type="http://schemas.openxmlformats.org/officeDocument/2006/relationships/notesSlide" Target="../notesSlides/notesSlide1.xml" /><Relationship Id="rId1" Type="http://schemas.openxmlformats.org/officeDocument/2006/relationships/slideLayout" Target="../slideLayouts/slideLayout1.xml" /><Relationship Id="rId4" Type="http://schemas.openxmlformats.org/officeDocument/2006/relationships/image" Target="../media/image2.jpeg" /></Relationships>
</file>

<file path=ppt/slides/_rels/slide10.xml.rels><?xml version="1.0" encoding="UTF-8" standalone="yes"?>
<Relationships xmlns="http://schemas.openxmlformats.org/package/2006/relationships"><Relationship Id="rId3" Type="http://schemas.openxmlformats.org/officeDocument/2006/relationships/image" Target="../media/image5.png" /><Relationship Id="rId2" Type="http://schemas.openxmlformats.org/officeDocument/2006/relationships/image" Target="../media/image4.jpeg" /><Relationship Id="rId1" Type="http://schemas.openxmlformats.org/officeDocument/2006/relationships/slideLayout" Target="../slideLayouts/slideLayout7.xml" /><Relationship Id="rId4" Type="http://schemas.openxmlformats.org/officeDocument/2006/relationships/image" Target="../media/image8.png" /></Relationships>
</file>

<file path=ppt/slides/_rels/slide11.xml.rels><?xml version="1.0" encoding="UTF-8" standalone="yes"?>
<Relationships xmlns="http://schemas.openxmlformats.org/package/2006/relationships"><Relationship Id="rId2" Type="http://schemas.openxmlformats.org/officeDocument/2006/relationships/image" Target="../media/image9.jpeg" /><Relationship Id="rId1" Type="http://schemas.openxmlformats.org/officeDocument/2006/relationships/slideLayout" Target="../slideLayouts/slideLayout7.xml" /></Relationships>
</file>

<file path=ppt/slides/_rels/slide12.xml.rels><?xml version="1.0" encoding="UTF-8" standalone="yes"?>
<Relationships xmlns="http://schemas.openxmlformats.org/package/2006/relationships"><Relationship Id="rId2" Type="http://schemas.openxmlformats.org/officeDocument/2006/relationships/image" Target="../media/image10.png" /><Relationship Id="rId1" Type="http://schemas.openxmlformats.org/officeDocument/2006/relationships/slideLayout" Target="../slideLayouts/slideLayout7.xml" /></Relationships>
</file>

<file path=ppt/slides/_rels/slide13.xml.rels><?xml version="1.0" encoding="UTF-8" standalone="yes"?>
<Relationships xmlns="http://schemas.openxmlformats.org/package/2006/relationships"><Relationship Id="rId2" Type="http://schemas.openxmlformats.org/officeDocument/2006/relationships/image" Target="../media/image11.jpeg" /><Relationship Id="rId1" Type="http://schemas.openxmlformats.org/officeDocument/2006/relationships/slideLayout" Target="../slideLayouts/slideLayout7.xml" /></Relationships>
</file>

<file path=ppt/slides/_rels/slide14.xml.rels><?xml version="1.0" encoding="UTF-8" standalone="yes"?>
<Relationships xmlns="http://schemas.openxmlformats.org/package/2006/relationships"><Relationship Id="rId2" Type="http://schemas.openxmlformats.org/officeDocument/2006/relationships/image" Target="../media/image12.jpeg" /><Relationship Id="rId1" Type="http://schemas.openxmlformats.org/officeDocument/2006/relationships/slideLayout" Target="../slideLayouts/slideLayout7.xml" /></Relationships>
</file>

<file path=ppt/slides/_rels/slide15.xml.rels><?xml version="1.0" encoding="UTF-8" standalone="yes"?>
<Relationships xmlns="http://schemas.openxmlformats.org/package/2006/relationships"><Relationship Id="rId2" Type="http://schemas.openxmlformats.org/officeDocument/2006/relationships/image" Target="../media/image13.jpeg" /><Relationship Id="rId1" Type="http://schemas.openxmlformats.org/officeDocument/2006/relationships/slideLayout" Target="../slideLayouts/slideLayout7.xml" /></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 /></Relationships>
</file>

<file path=ppt/slides/_rels/slide17.xml.rels><?xml version="1.0" encoding="UTF-8" standalone="yes"?>
<Relationships xmlns="http://schemas.openxmlformats.org/package/2006/relationships"><Relationship Id="rId2" Type="http://schemas.openxmlformats.org/officeDocument/2006/relationships/image" Target="../media/image14.jpeg" /><Relationship Id="rId1" Type="http://schemas.openxmlformats.org/officeDocument/2006/relationships/slideLayout" Target="../slideLayouts/slideLayout7.xml" /></Relationships>
</file>

<file path=ppt/slides/_rels/slide18.xml.rels><?xml version="1.0" encoding="UTF-8" standalone="yes"?>
<Relationships xmlns="http://schemas.openxmlformats.org/package/2006/relationships"><Relationship Id="rId2" Type="http://schemas.openxmlformats.org/officeDocument/2006/relationships/image" Target="../media/image15.jpeg" /><Relationship Id="rId1" Type="http://schemas.openxmlformats.org/officeDocument/2006/relationships/slideLayout" Target="../slideLayouts/slideLayout7.xml" /></Relationships>
</file>

<file path=ppt/slides/_rels/slide19.xml.rels><?xml version="1.0" encoding="UTF-8" standalone="yes"?>
<Relationships xmlns="http://schemas.openxmlformats.org/package/2006/relationships"><Relationship Id="rId3" Type="http://schemas.openxmlformats.org/officeDocument/2006/relationships/image" Target="../media/image17.svg" /><Relationship Id="rId2" Type="http://schemas.openxmlformats.org/officeDocument/2006/relationships/image" Target="../media/image16.png" /><Relationship Id="rId1" Type="http://schemas.openxmlformats.org/officeDocument/2006/relationships/slideLayout" Target="../slideLayouts/slideLayout7.xml" /></Relationships>
</file>

<file path=ppt/slides/_rels/slide2.xml.rels><?xml version="1.0" encoding="UTF-8" standalone="yes"?>
<Relationships xmlns="http://schemas.openxmlformats.org/package/2006/relationships"><Relationship Id="rId2" Type="http://schemas.openxmlformats.org/officeDocument/2006/relationships/image" Target="../media/image3.jpeg" /><Relationship Id="rId1" Type="http://schemas.openxmlformats.org/officeDocument/2006/relationships/slideLayout" Target="../slideLayouts/slideLayout7.xml" /></Relationships>
</file>

<file path=ppt/slides/_rels/slide3.xml.rels><?xml version="1.0" encoding="UTF-8" standalone="yes"?>
<Relationships xmlns="http://schemas.openxmlformats.org/package/2006/relationships"><Relationship Id="rId2" Type="http://schemas.openxmlformats.org/officeDocument/2006/relationships/image" Target="../media/image4.jpeg" /><Relationship Id="rId1" Type="http://schemas.openxmlformats.org/officeDocument/2006/relationships/slideLayout" Target="../slideLayouts/slideLayout7.xml" /></Relationships>
</file>

<file path=ppt/slides/_rels/slide4.xml.rels><?xml version="1.0" encoding="UTF-8" standalone="yes"?>
<Relationships xmlns="http://schemas.openxmlformats.org/package/2006/relationships"><Relationship Id="rId2" Type="http://schemas.openxmlformats.org/officeDocument/2006/relationships/image" Target="../media/image4.jpeg" /><Relationship Id="rId1" Type="http://schemas.openxmlformats.org/officeDocument/2006/relationships/slideLayout" Target="../slideLayouts/slideLayout7.xml" /></Relationships>
</file>

<file path=ppt/slides/_rels/slide5.xml.rels><?xml version="1.0" encoding="UTF-8" standalone="yes"?>
<Relationships xmlns="http://schemas.openxmlformats.org/package/2006/relationships"><Relationship Id="rId2" Type="http://schemas.openxmlformats.org/officeDocument/2006/relationships/image" Target="../media/image5.png" /><Relationship Id="rId1" Type="http://schemas.openxmlformats.org/officeDocument/2006/relationships/slideLayout" Target="../slideLayouts/slideLayout7.xml" /></Relationships>
</file>

<file path=ppt/slides/_rels/slide6.xml.rels><?xml version="1.0" encoding="UTF-8" standalone="yes"?>
<Relationships xmlns="http://schemas.openxmlformats.org/package/2006/relationships"><Relationship Id="rId2" Type="http://schemas.openxmlformats.org/officeDocument/2006/relationships/image" Target="../media/image4.jpeg" /><Relationship Id="rId1" Type="http://schemas.openxmlformats.org/officeDocument/2006/relationships/slideLayout" Target="../slideLayouts/slideLayout7.xml" /></Relationships>
</file>

<file path=ppt/slides/_rels/slide7.xml.rels><?xml version="1.0" encoding="UTF-8" standalone="yes"?>
<Relationships xmlns="http://schemas.openxmlformats.org/package/2006/relationships"><Relationship Id="rId2" Type="http://schemas.openxmlformats.org/officeDocument/2006/relationships/image" Target="../media/image4.jpeg" /><Relationship Id="rId1" Type="http://schemas.openxmlformats.org/officeDocument/2006/relationships/slideLayout" Target="../slideLayouts/slideLayout7.xml" /></Relationships>
</file>

<file path=ppt/slides/_rels/slide8.xml.rels><?xml version="1.0" encoding="UTF-8" standalone="yes"?>
<Relationships xmlns="http://schemas.openxmlformats.org/package/2006/relationships"><Relationship Id="rId2" Type="http://schemas.openxmlformats.org/officeDocument/2006/relationships/image" Target="../media/image6.png" /><Relationship Id="rId1" Type="http://schemas.openxmlformats.org/officeDocument/2006/relationships/slideLayout" Target="../slideLayouts/slideLayout7.xml" /></Relationships>
</file>

<file path=ppt/slides/_rels/slide9.xml.rels><?xml version="1.0" encoding="UTF-8" standalone="yes"?>
<Relationships xmlns="http://schemas.openxmlformats.org/package/2006/relationships"><Relationship Id="rId2" Type="http://schemas.openxmlformats.org/officeDocument/2006/relationships/image" Target="../media/image7.jpeg" /><Relationship Id="rId1" Type="http://schemas.openxmlformats.org/officeDocument/2006/relationships/slideLayout" Target="../slideLayouts/slideLayout7.xml" /></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15">
            <a:extLst>
              <a:ext uri="{FF2B5EF4-FFF2-40B4-BE49-F238E27FC236}">
                <a16:creationId xmlns:a16="http://schemas.microsoft.com/office/drawing/2014/main" id="{0AF4F2BA-3C03-4E2C-8ABC-0949B61B3C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Sphere of mesh and nodes">
            <a:extLst>
              <a:ext uri="{FF2B5EF4-FFF2-40B4-BE49-F238E27FC236}">
                <a16:creationId xmlns:a16="http://schemas.microsoft.com/office/drawing/2014/main" id="{BEBE670F-199F-46CD-9519-55701A01A6B4}"/>
              </a:ext>
            </a:extLst>
          </p:cNvPr>
          <p:cNvPicPr>
            <a:picLocks noChangeAspect="1"/>
          </p:cNvPicPr>
          <p:nvPr/>
        </p:nvPicPr>
        <p:blipFill rotWithShape="1">
          <a:blip r:embed="rId3">
            <a:alphaModFix amt="35000"/>
          </a:blip>
          <a:srcRect t="1421" b="23560"/>
          <a:stretch/>
        </p:blipFill>
        <p:spPr>
          <a:xfrm>
            <a:off x="-3175" y="0"/>
            <a:ext cx="12188826" cy="6857990"/>
          </a:xfrm>
          <a:prstGeom prst="rect">
            <a:avLst/>
          </a:prstGeom>
        </p:spPr>
      </p:pic>
      <p:sp>
        <p:nvSpPr>
          <p:cNvPr id="2" name="Title 1">
            <a:extLst>
              <a:ext uri="{FF2B5EF4-FFF2-40B4-BE49-F238E27FC236}">
                <a16:creationId xmlns:a16="http://schemas.microsoft.com/office/drawing/2014/main" id="{27FBE0D3-AC3B-4B2A-B489-994BA01230B6}"/>
              </a:ext>
            </a:extLst>
          </p:cNvPr>
          <p:cNvSpPr>
            <a:spLocks noGrp="1"/>
          </p:cNvSpPr>
          <p:nvPr>
            <p:ph type="ctrTitle"/>
          </p:nvPr>
        </p:nvSpPr>
        <p:spPr>
          <a:xfrm>
            <a:off x="5057121" y="1198143"/>
            <a:ext cx="6955277" cy="1941853"/>
          </a:xfrm>
        </p:spPr>
        <p:txBody>
          <a:bodyPr>
            <a:normAutofit/>
          </a:bodyPr>
          <a:lstStyle/>
          <a:p>
            <a:r>
              <a:rPr lang="en-IN" sz="2800" b="1">
                <a:solidFill>
                  <a:schemeClr val="tx1"/>
                </a:solidFill>
                <a:latin typeface="Amasis MT Pro Black" panose="020B0604020202020204" pitchFamily="18" charset="0"/>
              </a:rPr>
              <a:t>UNIVERSITY MANAGEMENT SYSTEM</a:t>
            </a:r>
          </a:p>
        </p:txBody>
      </p:sp>
      <p:sp>
        <p:nvSpPr>
          <p:cNvPr id="3" name="Subtitle 2">
            <a:extLst>
              <a:ext uri="{FF2B5EF4-FFF2-40B4-BE49-F238E27FC236}">
                <a16:creationId xmlns:a16="http://schemas.microsoft.com/office/drawing/2014/main" id="{80FFA95A-3A24-4827-B91B-F79ACFB913EA}"/>
              </a:ext>
            </a:extLst>
          </p:cNvPr>
          <p:cNvSpPr>
            <a:spLocks noGrp="1"/>
          </p:cNvSpPr>
          <p:nvPr>
            <p:ph type="subTitle" idx="1"/>
          </p:nvPr>
        </p:nvSpPr>
        <p:spPr>
          <a:xfrm>
            <a:off x="5454201" y="4645152"/>
            <a:ext cx="5704249" cy="1143000"/>
          </a:xfrm>
        </p:spPr>
        <p:txBody>
          <a:bodyPr>
            <a:normAutofit fontScale="25000" lnSpcReduction="20000"/>
          </a:bodyPr>
          <a:lstStyle/>
          <a:p>
            <a:r>
              <a:rPr lang="en-IN" sz="4900" b="1" u="sng"/>
              <a:t>PRESENTED BY:                                   </a:t>
            </a:r>
          </a:p>
          <a:p>
            <a:r>
              <a:rPr lang="en-IN" sz="4900" b="1"/>
              <a:t>19H51A05A0 –CH.HARSHITHA</a:t>
            </a:r>
          </a:p>
          <a:p>
            <a:r>
              <a:rPr lang="en-IN" sz="4900" b="1"/>
              <a:t>19H51A05A1 –G.VAMSHI</a:t>
            </a:r>
          </a:p>
          <a:p>
            <a:r>
              <a:rPr lang="en-IN" sz="4900" b="1"/>
              <a:t>19H51A05C1 –y.aRCHANA</a:t>
            </a:r>
          </a:p>
          <a:p>
            <a:endParaRPr lang="en-IN"/>
          </a:p>
        </p:txBody>
      </p:sp>
      <p:sp>
        <p:nvSpPr>
          <p:cNvPr id="25" name="Rectangle 17">
            <a:extLst>
              <a:ext uri="{FF2B5EF4-FFF2-40B4-BE49-F238E27FC236}">
                <a16:creationId xmlns:a16="http://schemas.microsoft.com/office/drawing/2014/main" id="{25FBD20C-DCED-4E97-9C65-AA32D674C4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55536"/>
            <a:ext cx="4653435" cy="4546928"/>
          </a:xfrm>
          <a:prstGeom prst="rect">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6" name="Straight Connector 19">
            <a:extLst>
              <a:ext uri="{FF2B5EF4-FFF2-40B4-BE49-F238E27FC236}">
                <a16:creationId xmlns:a16="http://schemas.microsoft.com/office/drawing/2014/main" id="{A07787ED-5EDC-4C54-AD87-55B60D0FE39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525037" y="4474741"/>
            <a:ext cx="5558141"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Rectangle 21">
            <a:extLst>
              <a:ext uri="{FF2B5EF4-FFF2-40B4-BE49-F238E27FC236}">
                <a16:creationId xmlns:a16="http://schemas.microsoft.com/office/drawing/2014/main" id="{B40A8CA7-7D5A-43B0-A1A0-B558ECA9E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TextBox 6">
            <a:extLst>
              <a:ext uri="{FF2B5EF4-FFF2-40B4-BE49-F238E27FC236}">
                <a16:creationId xmlns:a16="http://schemas.microsoft.com/office/drawing/2014/main" id="{06E18EC7-10C3-4829-8D8B-40A96378EBA2}"/>
              </a:ext>
            </a:extLst>
          </p:cNvPr>
          <p:cNvSpPr txBox="1"/>
          <p:nvPr/>
        </p:nvSpPr>
        <p:spPr>
          <a:xfrm>
            <a:off x="6426658" y="1155536"/>
            <a:ext cx="4216204" cy="1292662"/>
          </a:xfrm>
          <a:prstGeom prst="rect">
            <a:avLst/>
          </a:prstGeom>
          <a:noFill/>
        </p:spPr>
        <p:txBody>
          <a:bodyPr wrap="square" rtlCol="0">
            <a:spAutoFit/>
          </a:bodyPr>
          <a:lstStyle/>
          <a:p>
            <a:pPr algn="ctr"/>
            <a:r>
              <a:rPr lang="en-IN" sz="2400">
                <a:latin typeface="Amasis MT Pro Black" panose="02040A04050005020304" pitchFamily="18" charset="0"/>
              </a:rPr>
              <a:t>MINI PROJECT – 1</a:t>
            </a:r>
          </a:p>
          <a:p>
            <a:pPr algn="ctr"/>
            <a:r>
              <a:rPr lang="en-IN">
                <a:latin typeface="Amasis MT Pro Light" panose="02040304050005020304" pitchFamily="18" charset="0"/>
              </a:rPr>
              <a:t>BATCH – 35</a:t>
            </a:r>
          </a:p>
          <a:p>
            <a:pPr algn="ctr"/>
            <a:endParaRPr lang="en-IN">
              <a:latin typeface="Amasis MT Pro Black" panose="02040A04050005020304" pitchFamily="18" charset="0"/>
            </a:endParaRPr>
          </a:p>
          <a:p>
            <a:pPr algn="ctr"/>
            <a:r>
              <a:rPr lang="en-IN">
                <a:latin typeface="Amasis MT Pro Medium" panose="020B0604020202020204" pitchFamily="18" charset="0"/>
              </a:rPr>
              <a:t>CSE DEPARTMENT</a:t>
            </a:r>
          </a:p>
        </p:txBody>
      </p:sp>
      <p:sp>
        <p:nvSpPr>
          <p:cNvPr id="8" name="TextBox 7">
            <a:extLst>
              <a:ext uri="{FF2B5EF4-FFF2-40B4-BE49-F238E27FC236}">
                <a16:creationId xmlns:a16="http://schemas.microsoft.com/office/drawing/2014/main" id="{802C522D-CD46-40AC-9203-F62AFB1C0DE6}"/>
              </a:ext>
            </a:extLst>
          </p:cNvPr>
          <p:cNvSpPr txBox="1"/>
          <p:nvPr/>
        </p:nvSpPr>
        <p:spPr>
          <a:xfrm>
            <a:off x="9737734" y="4645142"/>
            <a:ext cx="2168165" cy="738664"/>
          </a:xfrm>
          <a:prstGeom prst="rect">
            <a:avLst/>
          </a:prstGeom>
          <a:noFill/>
        </p:spPr>
        <p:txBody>
          <a:bodyPr wrap="square" rtlCol="0">
            <a:spAutoFit/>
          </a:bodyPr>
          <a:lstStyle/>
          <a:p>
            <a:r>
              <a:rPr lang="en-IN" sz="1400" b="1" u="sng"/>
              <a:t>PROJECT GUIDE:</a:t>
            </a:r>
          </a:p>
          <a:p>
            <a:endParaRPr lang="en-IN" sz="1400" b="1" u="sng"/>
          </a:p>
          <a:p>
            <a:r>
              <a:rPr lang="en-IN" sz="1400" b="1"/>
              <a:t>Mr. G. RAVI KUMAR</a:t>
            </a:r>
            <a:endParaRPr lang="en-IN" sz="1400"/>
          </a:p>
        </p:txBody>
      </p:sp>
      <p:pic>
        <p:nvPicPr>
          <p:cNvPr id="1034" name="Picture 10" descr="CMRCET HYDERABAD - 2021 Admission Process, Ranking, Reviews, Affiliations">
            <a:extLst>
              <a:ext uri="{FF2B5EF4-FFF2-40B4-BE49-F238E27FC236}">
                <a16:creationId xmlns:a16="http://schemas.microsoft.com/office/drawing/2014/main" id="{8DE739A2-EFE0-4E97-BDB0-9787552E755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524" y="1155537"/>
            <a:ext cx="4653435" cy="45469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74762241"/>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showMasterSp="0">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49AC229-CB4E-4D8B-9344-B9C988FD6329}"/>
              </a:ext>
            </a:extLst>
          </p:cNvPr>
          <p:cNvSpPr txBox="1"/>
          <p:nvPr/>
        </p:nvSpPr>
        <p:spPr>
          <a:xfrm>
            <a:off x="516510" y="294808"/>
            <a:ext cx="11158979" cy="1005403"/>
          </a:xfrm>
          <a:prstGeom prst="rect">
            <a:avLst/>
          </a:prstGeom>
          <a:noFill/>
        </p:spPr>
        <p:txBody>
          <a:bodyPr wrap="square">
            <a:spAutoFit/>
          </a:bodyPr>
          <a:lstStyle/>
          <a:p>
            <a:r>
              <a:rPr lang="en-IN" sz="2400" b="1">
                <a:latin typeface="Times New Roman" panose="02020603050405020304" pitchFamily="18" charset="0"/>
                <a:cs typeface="Times New Roman" panose="02020603050405020304" pitchFamily="18" charset="0"/>
              </a:rPr>
              <a:t>IMPLEMENTATION</a:t>
            </a:r>
          </a:p>
          <a:p>
            <a:endParaRPr lang="en-IN" sz="1600" b="1">
              <a:latin typeface="Times New Roman" panose="02020603050405020304" pitchFamily="18" charset="0"/>
              <a:cs typeface="Times New Roman" panose="02020603050405020304" pitchFamily="18" charset="0"/>
            </a:endParaRPr>
          </a:p>
          <a:p>
            <a:pPr marL="558800" rtl="0">
              <a:spcBef>
                <a:spcPts val="400"/>
              </a:spcBef>
              <a:spcAft>
                <a:spcPts val="0"/>
              </a:spcAft>
            </a:pPr>
            <a:br>
              <a:rPr lang="en-IN" sz="800" b="0">
                <a:effectLst/>
                <a:latin typeface="Times New Roman" panose="02020603050405020304" pitchFamily="18" charset="0"/>
                <a:cs typeface="Times New Roman" panose="02020603050405020304" pitchFamily="18" charset="0"/>
              </a:rPr>
            </a:br>
            <a:endParaRPr lang="en-IN" sz="800" b="1">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CA97805E-A074-4AE0-891F-4AA9A5C43582}"/>
              </a:ext>
            </a:extLst>
          </p:cNvPr>
          <p:cNvPicPr>
            <a:picLocks noChangeAspect="1"/>
          </p:cNvPicPr>
          <p:nvPr/>
        </p:nvPicPr>
        <p:blipFill rotWithShape="1">
          <a:blip r:embed="rId3"/>
          <a:srcRect l="11373" t="23599" r="8435" b="21175"/>
          <a:stretch/>
        </p:blipFill>
        <p:spPr>
          <a:xfrm>
            <a:off x="516510" y="868569"/>
            <a:ext cx="11158979" cy="5617790"/>
          </a:xfrm>
          <a:prstGeom prst="rect">
            <a:avLst/>
          </a:prstGeom>
        </p:spPr>
      </p:pic>
      <p:pic>
        <p:nvPicPr>
          <p:cNvPr id="5" name="Picture 4">
            <a:extLst>
              <a:ext uri="{FF2B5EF4-FFF2-40B4-BE49-F238E27FC236}">
                <a16:creationId xmlns:a16="http://schemas.microsoft.com/office/drawing/2014/main" id="{5B364A8E-F27E-41E2-9ED3-E644AC68D565}"/>
              </a:ext>
            </a:extLst>
          </p:cNvPr>
          <p:cNvPicPr>
            <a:picLocks noChangeAspect="1"/>
          </p:cNvPicPr>
          <p:nvPr/>
        </p:nvPicPr>
        <p:blipFill rotWithShape="1">
          <a:blip r:embed="rId4"/>
          <a:srcRect l="17482" t="29361" r="34645" b="38967"/>
          <a:stretch/>
        </p:blipFill>
        <p:spPr>
          <a:xfrm>
            <a:off x="5525540" y="3067133"/>
            <a:ext cx="2286000" cy="1220661"/>
          </a:xfrm>
          <a:prstGeom prst="rect">
            <a:avLst/>
          </a:prstGeom>
        </p:spPr>
      </p:pic>
    </p:spTree>
    <p:extLst>
      <p:ext uri="{BB962C8B-B14F-4D97-AF65-F5344CB8AC3E}">
        <p14:creationId xmlns:p14="http://schemas.microsoft.com/office/powerpoint/2010/main" val="39658689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extLst>
              <a:ext uri="{FF2B5EF4-FFF2-40B4-BE49-F238E27FC236}">
                <a16:creationId xmlns:a16="http://schemas.microsoft.com/office/drawing/2014/main" id="{BC876B83-898D-1442-A391-44279276F6E8}"/>
              </a:ext>
            </a:extLst>
          </p:cNvPr>
          <p:cNvPicPr>
            <a:picLocks noChangeAspect="1"/>
          </p:cNvPicPr>
          <p:nvPr/>
        </p:nvPicPr>
        <p:blipFill rotWithShape="1">
          <a:blip r:embed="rId2">
            <a:extLst>
              <a:ext uri="{28A0092B-C50C-407E-A947-70E740481C1C}">
                <a14:useLocalDpi xmlns:a14="http://schemas.microsoft.com/office/drawing/2010/main" val="0"/>
              </a:ext>
            </a:extLst>
          </a:blip>
          <a:srcRect l="4682" t="12097" b="10449"/>
          <a:stretch/>
        </p:blipFill>
        <p:spPr>
          <a:xfrm>
            <a:off x="0" y="125016"/>
            <a:ext cx="12192000" cy="6488765"/>
          </a:xfrm>
          <a:prstGeom prst="rect">
            <a:avLst/>
          </a:prstGeom>
        </p:spPr>
      </p:pic>
    </p:spTree>
    <p:extLst>
      <p:ext uri="{BB962C8B-B14F-4D97-AF65-F5344CB8AC3E}">
        <p14:creationId xmlns:p14="http://schemas.microsoft.com/office/powerpoint/2010/main" val="19029002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CF76D6B-0C01-4547-A478-B4976D9215F5}"/>
              </a:ext>
            </a:extLst>
          </p:cNvPr>
          <p:cNvPicPr>
            <a:picLocks noChangeAspect="1"/>
          </p:cNvPicPr>
          <p:nvPr/>
        </p:nvPicPr>
        <p:blipFill rotWithShape="1">
          <a:blip r:embed="rId2"/>
          <a:srcRect l="7376" t="18395" r="10496" b="23687"/>
          <a:stretch/>
        </p:blipFill>
        <p:spPr>
          <a:xfrm>
            <a:off x="0" y="0"/>
            <a:ext cx="12192000" cy="6715125"/>
          </a:xfrm>
          <a:prstGeom prst="rect">
            <a:avLst/>
          </a:prstGeom>
        </p:spPr>
      </p:pic>
    </p:spTree>
    <p:extLst>
      <p:ext uri="{BB962C8B-B14F-4D97-AF65-F5344CB8AC3E}">
        <p14:creationId xmlns:p14="http://schemas.microsoft.com/office/powerpoint/2010/main" val="22221676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extLst>
              <a:ext uri="{FF2B5EF4-FFF2-40B4-BE49-F238E27FC236}">
                <a16:creationId xmlns:a16="http://schemas.microsoft.com/office/drawing/2014/main" id="{5A4A841C-4D18-D648-A327-CAC1EC995D86}"/>
              </a:ext>
            </a:extLst>
          </p:cNvPr>
          <p:cNvPicPr>
            <a:picLocks noChangeAspect="1"/>
          </p:cNvPicPr>
          <p:nvPr/>
        </p:nvPicPr>
        <p:blipFill rotWithShape="1">
          <a:blip r:embed="rId2">
            <a:extLst>
              <a:ext uri="{28A0092B-C50C-407E-A947-70E740481C1C}">
                <a14:useLocalDpi xmlns:a14="http://schemas.microsoft.com/office/drawing/2010/main" val="0"/>
              </a:ext>
            </a:extLst>
          </a:blip>
          <a:srcRect l="8636" t="14783" r="9296" b="22974"/>
          <a:stretch/>
        </p:blipFill>
        <p:spPr>
          <a:xfrm>
            <a:off x="0" y="0"/>
            <a:ext cx="12192000" cy="6858000"/>
          </a:xfrm>
          <a:prstGeom prst="rect">
            <a:avLst/>
          </a:prstGeom>
        </p:spPr>
      </p:pic>
    </p:spTree>
    <p:extLst>
      <p:ext uri="{BB962C8B-B14F-4D97-AF65-F5344CB8AC3E}">
        <p14:creationId xmlns:p14="http://schemas.microsoft.com/office/powerpoint/2010/main" val="20112841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extLst>
              <a:ext uri="{FF2B5EF4-FFF2-40B4-BE49-F238E27FC236}">
                <a16:creationId xmlns:a16="http://schemas.microsoft.com/office/drawing/2014/main" id="{8DC8FC0A-C972-BF45-BA6B-8C7AB9DDA20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7999"/>
          </a:xfrm>
          <a:prstGeom prst="rect">
            <a:avLst/>
          </a:prstGeom>
        </p:spPr>
      </p:pic>
    </p:spTree>
    <p:extLst>
      <p:ext uri="{BB962C8B-B14F-4D97-AF65-F5344CB8AC3E}">
        <p14:creationId xmlns:p14="http://schemas.microsoft.com/office/powerpoint/2010/main" val="20499124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extLst>
              <a:ext uri="{FF2B5EF4-FFF2-40B4-BE49-F238E27FC236}">
                <a16:creationId xmlns:a16="http://schemas.microsoft.com/office/drawing/2014/main" id="{AF9A31EB-4FE1-5B43-A658-413DECC25CA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41557189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9F7CBD1-822B-407C-9C34-C01C671ED4FD}"/>
              </a:ext>
            </a:extLst>
          </p:cNvPr>
          <p:cNvSpPr txBox="1"/>
          <p:nvPr/>
        </p:nvSpPr>
        <p:spPr>
          <a:xfrm>
            <a:off x="452487" y="698766"/>
            <a:ext cx="11613822" cy="3829253"/>
          </a:xfrm>
          <a:prstGeom prst="rect">
            <a:avLst/>
          </a:prstGeom>
          <a:noFill/>
        </p:spPr>
        <p:txBody>
          <a:bodyPr wrap="square">
            <a:spAutoFit/>
          </a:bodyPr>
          <a:lstStyle/>
          <a:p>
            <a:pPr defTabSz="914400">
              <a:buFont typeface="Calibri" panose="020F0502020204030204" pitchFamily="34" charset="0"/>
            </a:pPr>
            <a:r>
              <a:rPr lang="en-US" sz="2400" b="1">
                <a:solidFill>
                  <a:schemeClr val="tx1">
                    <a:lumMod val="75000"/>
                    <a:lumOff val="25000"/>
                  </a:schemeClr>
                </a:solidFill>
                <a:latin typeface="Futura-Bold" pitchFamily="2" charset="0"/>
              </a:rPr>
              <a:t>ADVANTAGES</a:t>
            </a:r>
          </a:p>
          <a:p>
            <a:pPr defTabSz="914400">
              <a:buFont typeface="Calibri" panose="020F0502020204030204" pitchFamily="34" charset="0"/>
            </a:pPr>
            <a:endParaRPr lang="en-US" sz="2000" b="0" i="0" u="none" strike="noStrike" dirty="0">
              <a:solidFill>
                <a:schemeClr val="tx1">
                  <a:lumMod val="75000"/>
                  <a:lumOff val="25000"/>
                </a:schemeClr>
              </a:solidFill>
              <a:effectLst/>
            </a:endParaRPr>
          </a:p>
          <a:p>
            <a:pPr marL="100965" defTabSz="914400" fontAlgn="base">
              <a:spcBef>
                <a:spcPts val="680"/>
              </a:spcBef>
              <a:spcAft>
                <a:spcPts val="0"/>
              </a:spcAft>
              <a:buFont typeface="Calibri" panose="020F0502020204030204" pitchFamily="34" charset="0"/>
              <a:buChar char="•"/>
            </a:pPr>
            <a:r>
              <a:rPr lang="en-US" sz="2000" b="0" i="0" u="none" strike="noStrike" dirty="0">
                <a:solidFill>
                  <a:schemeClr val="tx1">
                    <a:lumMod val="75000"/>
                    <a:lumOff val="25000"/>
                  </a:schemeClr>
                </a:solidFill>
                <a:effectLst/>
              </a:rPr>
              <a:t> </a:t>
            </a:r>
            <a:r>
              <a:rPr lang="en-US" sz="2000" b="0" i="0" u="none" strike="noStrike">
                <a:solidFill>
                  <a:schemeClr val="tx1">
                    <a:lumMod val="75000"/>
                    <a:lumOff val="25000"/>
                  </a:schemeClr>
                </a:solidFill>
                <a:effectLst/>
              </a:rPr>
              <a:t>Self-service systems with simple to use with little or no training.</a:t>
            </a:r>
          </a:p>
          <a:p>
            <a:pPr marL="100965" defTabSz="914400" fontAlgn="base">
              <a:spcBef>
                <a:spcPts val="685"/>
              </a:spcBef>
              <a:spcAft>
                <a:spcPts val="0"/>
              </a:spcAft>
              <a:buFont typeface="Calibri" panose="020F0502020204030204" pitchFamily="34" charset="0"/>
              <a:buChar char="•"/>
            </a:pPr>
            <a:r>
              <a:rPr lang="en-US" sz="2000" b="0" i="0" u="none" strike="noStrike">
                <a:solidFill>
                  <a:schemeClr val="tx1">
                    <a:lumMod val="75000"/>
                    <a:lumOff val="25000"/>
                  </a:schemeClr>
                </a:solidFill>
                <a:effectLst/>
              </a:rPr>
              <a:t> Elimination of duplicate data entry processes.</a:t>
            </a:r>
          </a:p>
          <a:p>
            <a:pPr marL="100965" defTabSz="914400" fontAlgn="base">
              <a:spcBef>
                <a:spcPts val="695"/>
              </a:spcBef>
              <a:spcAft>
                <a:spcPts val="0"/>
              </a:spcAft>
              <a:buFont typeface="Calibri" panose="020F0502020204030204" pitchFamily="34" charset="0"/>
              <a:buChar char="•"/>
            </a:pPr>
            <a:r>
              <a:rPr lang="en-US" sz="2000" b="0" i="0" u="none" strike="noStrike">
                <a:solidFill>
                  <a:schemeClr val="tx1">
                    <a:lumMod val="75000"/>
                    <a:lumOff val="25000"/>
                  </a:schemeClr>
                </a:solidFill>
                <a:effectLst/>
              </a:rPr>
              <a:t> Monitoring and decision support system.</a:t>
            </a:r>
            <a:endParaRPr lang="en-US" sz="2000" b="0" i="0" u="none" strike="noStrike" dirty="0">
              <a:solidFill>
                <a:schemeClr val="tx1">
                  <a:lumMod val="75000"/>
                  <a:lumOff val="25000"/>
                </a:schemeClr>
              </a:solidFill>
              <a:effectLst/>
            </a:endParaRPr>
          </a:p>
          <a:p>
            <a:pPr marL="100965" defTabSz="914400" fontAlgn="base">
              <a:spcBef>
                <a:spcPts val="690"/>
              </a:spcBef>
              <a:spcAft>
                <a:spcPts val="0"/>
              </a:spcAft>
              <a:buFont typeface="Calibri" panose="020F0502020204030204" pitchFamily="34" charset="0"/>
              <a:buChar char="•"/>
            </a:pPr>
            <a:r>
              <a:rPr lang="en-US" sz="2000" b="0" i="0" u="none" strike="noStrike">
                <a:solidFill>
                  <a:schemeClr val="tx1">
                    <a:lumMod val="75000"/>
                    <a:lumOff val="25000"/>
                  </a:schemeClr>
                </a:solidFill>
                <a:effectLst/>
              </a:rPr>
              <a:t> Automation of all the Academic / Examination / Administration operations.</a:t>
            </a:r>
          </a:p>
          <a:p>
            <a:pPr marL="100965" defTabSz="914400" fontAlgn="base">
              <a:spcBef>
                <a:spcPts val="690"/>
              </a:spcBef>
              <a:spcAft>
                <a:spcPts val="0"/>
              </a:spcAft>
              <a:buFont typeface="Calibri" panose="020F0502020204030204" pitchFamily="34" charset="0"/>
              <a:buChar char="•"/>
            </a:pPr>
            <a:r>
              <a:rPr lang="en-US" sz="2000" b="0" i="0" u="none" strike="noStrike">
                <a:solidFill>
                  <a:schemeClr val="tx1">
                    <a:lumMod val="75000"/>
                    <a:lumOff val="25000"/>
                  </a:schemeClr>
                </a:solidFill>
                <a:effectLst/>
              </a:rPr>
              <a:t> Ease and accuracy of reporting. </a:t>
            </a:r>
          </a:p>
          <a:p>
            <a:pPr marL="100965" defTabSz="914400" fontAlgn="base">
              <a:spcBef>
                <a:spcPts val="690"/>
              </a:spcBef>
              <a:spcAft>
                <a:spcPts val="0"/>
              </a:spcAft>
              <a:buFont typeface="Calibri" panose="020F0502020204030204" pitchFamily="34" charset="0"/>
              <a:buChar char="•"/>
            </a:pPr>
            <a:r>
              <a:rPr lang="en-US" sz="2000">
                <a:solidFill>
                  <a:schemeClr val="tx1">
                    <a:lumMod val="75000"/>
                    <a:lumOff val="25000"/>
                  </a:schemeClr>
                </a:solidFill>
              </a:rPr>
              <a:t> P</a:t>
            </a:r>
            <a:r>
              <a:rPr lang="en-US" sz="2000" b="0" i="0">
                <a:solidFill>
                  <a:schemeClr val="tx1">
                    <a:lumMod val="75000"/>
                    <a:lumOff val="25000"/>
                  </a:schemeClr>
                </a:solidFill>
                <a:effectLst/>
              </a:rPr>
              <a:t>rovides a quick, accurate and timely query response system.</a:t>
            </a:r>
          </a:p>
          <a:p>
            <a:pPr marL="100965" defTabSz="914400" fontAlgn="base">
              <a:spcBef>
                <a:spcPts val="690"/>
              </a:spcBef>
              <a:spcAft>
                <a:spcPts val="0"/>
              </a:spcAft>
              <a:buFont typeface="Calibri" panose="020F0502020204030204" pitchFamily="34" charset="0"/>
              <a:buChar char="•"/>
            </a:pPr>
            <a:r>
              <a:rPr lang="en-US" sz="2000">
                <a:solidFill>
                  <a:schemeClr val="tx1">
                    <a:lumMod val="75000"/>
                    <a:lumOff val="25000"/>
                  </a:schemeClr>
                </a:solidFill>
              </a:rPr>
              <a:t> </a:t>
            </a:r>
            <a:r>
              <a:rPr lang="en-US" sz="2000" b="0" i="0">
                <a:solidFill>
                  <a:schemeClr val="tx1">
                    <a:lumMod val="75000"/>
                    <a:lumOff val="25000"/>
                  </a:schemeClr>
                </a:solidFill>
                <a:effectLst/>
              </a:rPr>
              <a:t>Help management in decision making.</a:t>
            </a:r>
            <a:endParaRPr lang="en-US" sz="2000" b="0" i="0" u="none" strike="noStrike">
              <a:solidFill>
                <a:schemeClr val="tx1">
                  <a:lumMod val="75000"/>
                  <a:lumOff val="25000"/>
                </a:schemeClr>
              </a:solidFill>
              <a:effectLst/>
            </a:endParaRPr>
          </a:p>
          <a:p>
            <a:pPr marL="285750" indent="-285750" defTabSz="914400" fontAlgn="base">
              <a:buFont typeface="Calibri" panose="020F0502020204030204" pitchFamily="34" charset="0"/>
              <a:buChar char="•"/>
            </a:pPr>
            <a:endParaRPr lang="en-US" b="0" i="0">
              <a:solidFill>
                <a:schemeClr val="tx1">
                  <a:lumMod val="75000"/>
                  <a:lumOff val="25000"/>
                </a:schemeClr>
              </a:solidFill>
              <a:effectLst/>
            </a:endParaRPr>
          </a:p>
        </p:txBody>
      </p:sp>
    </p:spTree>
    <p:extLst>
      <p:ext uri="{BB962C8B-B14F-4D97-AF65-F5344CB8AC3E}">
        <p14:creationId xmlns:p14="http://schemas.microsoft.com/office/powerpoint/2010/main" val="1346404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tint val="90000"/>
            <a:shade val="97000"/>
            <a:satMod val="130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0" name="Straight Connector 9">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F5FE1B2C-7BC1-4AE2-9A50-2A4A70A9D6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4" name="Rectangle 13">
            <a:extLst>
              <a:ext uri="{FF2B5EF4-FFF2-40B4-BE49-F238E27FC236}">
                <a16:creationId xmlns:a16="http://schemas.microsoft.com/office/drawing/2014/main" id="{97E8244A-2C81-4C0E-A929-3EC8EFF355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458724" y="457200"/>
            <a:ext cx="11274552" cy="5943600"/>
          </a:xfrm>
          <a:prstGeom prst="rect">
            <a:avLst/>
          </a:prstGeom>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Connector 15">
            <a:extLst>
              <a:ext uri="{FF2B5EF4-FFF2-40B4-BE49-F238E27FC236}">
                <a16:creationId xmlns:a16="http://schemas.microsoft.com/office/drawing/2014/main" id="{02CC3441-26B3-4381-B3DF-8AE3C288BC0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71974" y="2057399"/>
            <a:ext cx="0" cy="274320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91EEC827-959D-4AFD-A9B6-F6D3251E987A}"/>
              </a:ext>
            </a:extLst>
          </p:cNvPr>
          <p:cNvSpPr txBox="1"/>
          <p:nvPr/>
        </p:nvSpPr>
        <p:spPr>
          <a:xfrm>
            <a:off x="5301798" y="963507"/>
            <a:ext cx="5968181" cy="4938851"/>
          </a:xfrm>
          <a:prstGeom prst="rect">
            <a:avLst/>
          </a:prstGeom>
        </p:spPr>
        <p:txBody>
          <a:bodyPr vert="horz" lIns="0" tIns="45720" rIns="0" bIns="45720" rtlCol="0" anchor="ctr">
            <a:normAutofit/>
          </a:bodyPr>
          <a:lstStyle/>
          <a:p>
            <a:pPr defTabSz="914400">
              <a:lnSpc>
                <a:spcPct val="90000"/>
              </a:lnSpc>
              <a:buFont typeface="Calibri" panose="020F0502020204030204" pitchFamily="34" charset="0"/>
            </a:pPr>
            <a:r>
              <a:rPr lang="en-US" b="1">
                <a:solidFill>
                  <a:schemeClr val="tx1">
                    <a:lumMod val="75000"/>
                    <a:lumOff val="25000"/>
                  </a:schemeClr>
                </a:solidFill>
                <a:latin typeface="Futura-Bold" pitchFamily="2" charset="0"/>
              </a:rPr>
              <a:t>CONCLUSION</a:t>
            </a:r>
          </a:p>
          <a:p>
            <a:pPr defTabSz="914400">
              <a:lnSpc>
                <a:spcPct val="90000"/>
              </a:lnSpc>
              <a:buFont typeface="Calibri" panose="020F0502020204030204" pitchFamily="34" charset="0"/>
            </a:pPr>
            <a:endParaRPr lang="en-US" sz="1500" b="1">
              <a:solidFill>
                <a:schemeClr val="tx1">
                  <a:lumMod val="75000"/>
                  <a:lumOff val="25000"/>
                </a:schemeClr>
              </a:solidFill>
            </a:endParaRPr>
          </a:p>
          <a:p>
            <a:pPr marL="387350" marR="349250" indent="-285750" defTabSz="914400">
              <a:lnSpc>
                <a:spcPct val="90000"/>
              </a:lnSpc>
              <a:spcBef>
                <a:spcPts val="0"/>
              </a:spcBef>
              <a:spcAft>
                <a:spcPts val="0"/>
              </a:spcAft>
              <a:buFont typeface="Calibri" panose="020F0502020204030204" pitchFamily="34" charset="0"/>
              <a:buChar char="•"/>
            </a:pPr>
            <a:r>
              <a:rPr lang="en-US" sz="1500" b="0" i="0" u="none" strike="noStrike">
                <a:solidFill>
                  <a:schemeClr val="tx1">
                    <a:lumMod val="75000"/>
                    <a:lumOff val="25000"/>
                  </a:schemeClr>
                </a:solidFill>
                <a:effectLst/>
              </a:rPr>
              <a:t>The project entitled as </a:t>
            </a:r>
            <a:r>
              <a:rPr lang="en-US" sz="1500" b="1" i="0" u="none" strike="noStrike">
                <a:solidFill>
                  <a:schemeClr val="tx1">
                    <a:lumMod val="75000"/>
                    <a:lumOff val="25000"/>
                  </a:schemeClr>
                </a:solidFill>
                <a:effectLst/>
              </a:rPr>
              <a:t>University Management System </a:t>
            </a:r>
            <a:r>
              <a:rPr lang="en-US" sz="1500" b="0" i="0" u="none" strike="noStrike">
                <a:solidFill>
                  <a:schemeClr val="tx1">
                    <a:lumMod val="75000"/>
                    <a:lumOff val="25000"/>
                  </a:schemeClr>
                </a:solidFill>
                <a:effectLst/>
              </a:rPr>
              <a:t>is the system that deals with the issues related to a particular institution. It is successfully implemented with all the features mentioned.</a:t>
            </a:r>
            <a:endParaRPr lang="en-US" sz="1500" b="0">
              <a:solidFill>
                <a:schemeClr val="tx1">
                  <a:lumMod val="75000"/>
                  <a:lumOff val="25000"/>
                </a:schemeClr>
              </a:solidFill>
              <a:effectLst/>
            </a:endParaRPr>
          </a:p>
          <a:p>
            <a:pPr marL="387350" marR="509270" indent="-285750" defTabSz="914400">
              <a:lnSpc>
                <a:spcPct val="90000"/>
              </a:lnSpc>
              <a:spcBef>
                <a:spcPts val="790"/>
              </a:spcBef>
              <a:spcAft>
                <a:spcPts val="0"/>
              </a:spcAft>
              <a:buFont typeface="Calibri" panose="020F0502020204030204" pitchFamily="34" charset="0"/>
              <a:buChar char="•"/>
            </a:pPr>
            <a:r>
              <a:rPr lang="en-US" sz="1500" b="0" i="0" u="none" strike="noStrike">
                <a:solidFill>
                  <a:schemeClr val="tx1">
                    <a:lumMod val="75000"/>
                    <a:lumOff val="25000"/>
                  </a:schemeClr>
                </a:solidFill>
                <a:effectLst/>
              </a:rPr>
              <a:t>The application provides appropriate information to users according to the chosen service.</a:t>
            </a:r>
            <a:endParaRPr lang="en-US" sz="1500">
              <a:solidFill>
                <a:schemeClr val="tx1">
                  <a:lumMod val="75000"/>
                  <a:lumOff val="25000"/>
                </a:schemeClr>
              </a:solidFill>
            </a:endParaRPr>
          </a:p>
          <a:p>
            <a:pPr marL="387350" marR="509270" indent="-285750" defTabSz="914400">
              <a:lnSpc>
                <a:spcPct val="90000"/>
              </a:lnSpc>
              <a:spcBef>
                <a:spcPts val="790"/>
              </a:spcBef>
              <a:spcAft>
                <a:spcPts val="0"/>
              </a:spcAft>
              <a:buFont typeface="Calibri" panose="020F0502020204030204" pitchFamily="34" charset="0"/>
              <a:buChar char="•"/>
            </a:pPr>
            <a:r>
              <a:rPr lang="en-US" sz="1500" b="0" i="0" u="none" strike="noStrike">
                <a:solidFill>
                  <a:schemeClr val="tx1">
                    <a:lumMod val="75000"/>
                    <a:lumOff val="25000"/>
                  </a:schemeClr>
                </a:solidFill>
                <a:effectLst/>
              </a:rPr>
              <a:t>The project is designed keeping in view the day-to-day problems faced by a college.</a:t>
            </a:r>
            <a:endParaRPr lang="en-US" sz="1500">
              <a:solidFill>
                <a:schemeClr val="tx1">
                  <a:lumMod val="75000"/>
                  <a:lumOff val="25000"/>
                </a:schemeClr>
              </a:solidFill>
            </a:endParaRPr>
          </a:p>
          <a:p>
            <a:pPr marL="387350" marR="509270" indent="-285750" defTabSz="914400">
              <a:lnSpc>
                <a:spcPct val="90000"/>
              </a:lnSpc>
              <a:spcBef>
                <a:spcPts val="790"/>
              </a:spcBef>
              <a:spcAft>
                <a:spcPts val="0"/>
              </a:spcAft>
              <a:buFont typeface="Calibri" panose="020F0502020204030204" pitchFamily="34" charset="0"/>
              <a:buChar char="•"/>
            </a:pPr>
            <a:r>
              <a:rPr lang="en-US" sz="1500" b="0" i="0" u="none" strike="noStrike">
                <a:solidFill>
                  <a:schemeClr val="tx1">
                    <a:lumMod val="75000"/>
                    <a:lumOff val="25000"/>
                  </a:schemeClr>
                </a:solidFill>
                <a:effectLst/>
              </a:rPr>
              <a:t>Deployment of our application will certainly help the college to reduce unnecessary wastage of time in personally going to each department for some information.</a:t>
            </a:r>
            <a:endParaRPr lang="en-US" sz="1500" b="0">
              <a:solidFill>
                <a:schemeClr val="tx1">
                  <a:lumMod val="75000"/>
                  <a:lumOff val="25000"/>
                </a:schemeClr>
              </a:solidFill>
              <a:effectLst/>
            </a:endParaRPr>
          </a:p>
          <a:p>
            <a:pPr marL="387350" marR="506095" indent="-285750" defTabSz="914400">
              <a:lnSpc>
                <a:spcPct val="90000"/>
              </a:lnSpc>
              <a:spcBef>
                <a:spcPts val="805"/>
              </a:spcBef>
              <a:spcAft>
                <a:spcPts val="0"/>
              </a:spcAft>
              <a:buFont typeface="Calibri" panose="020F0502020204030204" pitchFamily="34" charset="0"/>
              <a:buChar char="•"/>
            </a:pPr>
            <a:r>
              <a:rPr lang="en-US" sz="1500" b="0" i="0" u="none" strike="noStrike">
                <a:solidFill>
                  <a:schemeClr val="tx1">
                    <a:lumMod val="75000"/>
                    <a:lumOff val="25000"/>
                  </a:schemeClr>
                </a:solidFill>
                <a:effectLst/>
              </a:rPr>
              <a:t>Awareness and right information about any college is essential for both the development of student as well as faculty. So, this serves the right purpose in achieving the desired requirements of both the communities.</a:t>
            </a:r>
            <a:endParaRPr lang="en-US" sz="1500" b="0">
              <a:solidFill>
                <a:schemeClr val="tx1">
                  <a:lumMod val="75000"/>
                  <a:lumOff val="25000"/>
                </a:schemeClr>
              </a:solidFill>
              <a:effectLst/>
            </a:endParaRPr>
          </a:p>
          <a:p>
            <a:pPr defTabSz="914400">
              <a:lnSpc>
                <a:spcPct val="90000"/>
              </a:lnSpc>
              <a:buFont typeface="Calibri" panose="020F0502020204030204" pitchFamily="34" charset="0"/>
            </a:pPr>
            <a:br>
              <a:rPr lang="en-US" sz="1500">
                <a:solidFill>
                  <a:schemeClr val="tx1">
                    <a:lumMod val="75000"/>
                    <a:lumOff val="25000"/>
                  </a:schemeClr>
                </a:solidFill>
              </a:rPr>
            </a:br>
            <a:endParaRPr lang="en-US" sz="1500">
              <a:solidFill>
                <a:schemeClr val="tx1">
                  <a:lumMod val="75000"/>
                  <a:lumOff val="25000"/>
                </a:schemeClr>
              </a:solidFill>
            </a:endParaRPr>
          </a:p>
        </p:txBody>
      </p:sp>
      <p:pic>
        <p:nvPicPr>
          <p:cNvPr id="2" name="Picture 3">
            <a:extLst>
              <a:ext uri="{FF2B5EF4-FFF2-40B4-BE49-F238E27FC236}">
                <a16:creationId xmlns:a16="http://schemas.microsoft.com/office/drawing/2014/main" id="{045199C9-77AE-0949-9179-1BB3B07E82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1257" y="1676134"/>
            <a:ext cx="4482703" cy="3924566"/>
          </a:xfrm>
          <a:prstGeom prst="rect">
            <a:avLst/>
          </a:prstGeom>
        </p:spPr>
      </p:pic>
    </p:spTree>
    <p:extLst>
      <p:ext uri="{BB962C8B-B14F-4D97-AF65-F5344CB8AC3E}">
        <p14:creationId xmlns:p14="http://schemas.microsoft.com/office/powerpoint/2010/main" val="21438069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D7DC52B-49DA-47B6-A2F3-D3C9E992179A}"/>
              </a:ext>
            </a:extLst>
          </p:cNvPr>
          <p:cNvSpPr txBox="1"/>
          <p:nvPr/>
        </p:nvSpPr>
        <p:spPr>
          <a:xfrm>
            <a:off x="520832" y="616612"/>
            <a:ext cx="11083564" cy="2669962"/>
          </a:xfrm>
          <a:prstGeom prst="rect">
            <a:avLst/>
          </a:prstGeom>
          <a:noFill/>
        </p:spPr>
        <p:txBody>
          <a:bodyPr wrap="square">
            <a:spAutoFit/>
          </a:bodyPr>
          <a:lstStyle/>
          <a:p>
            <a:r>
              <a:rPr lang="en-IN" sz="2400" b="1" dirty="0">
                <a:latin typeface="Times New Roman" panose="02020603050405020304" pitchFamily="18" charset="0"/>
                <a:cs typeface="Times New Roman" panose="02020603050405020304" pitchFamily="18" charset="0"/>
              </a:rPr>
              <a:t>REFERENCES</a:t>
            </a:r>
          </a:p>
          <a:p>
            <a:endParaRPr lang="en-IN" b="1" dirty="0">
              <a:latin typeface="Times New Roman" panose="02020603050405020304" pitchFamily="18" charset="0"/>
              <a:cs typeface="Times New Roman" panose="02020603050405020304" pitchFamily="18" charset="0"/>
            </a:endParaRPr>
          </a:p>
          <a:p>
            <a:pPr marL="100952" rtl="0" fontAlgn="base">
              <a:spcBef>
                <a:spcPts val="0"/>
              </a:spcBef>
              <a:spcAft>
                <a:spcPts val="0"/>
              </a:spcAft>
              <a:buFont typeface="Arial" panose="020B0604020202020204" pitchFamily="34" charset="0"/>
              <a:buChar char="•"/>
            </a:pPr>
            <a:r>
              <a:rPr lang="en-IN" sz="1800" b="0" i="0" u="none" strike="noStrike" dirty="0">
                <a:solidFill>
                  <a:srgbClr val="000000"/>
                </a:solidFill>
                <a:effectLst/>
                <a:latin typeface="Times New Roman" panose="02020603050405020304" pitchFamily="18" charset="0"/>
              </a:rPr>
              <a:t> Internet &amp; World Wide Web: How to Program </a:t>
            </a:r>
            <a:r>
              <a:rPr lang="en-IN" sz="1800" b="0" i="0" u="none" strike="noStrike" dirty="0" err="1">
                <a:solidFill>
                  <a:srgbClr val="000000"/>
                </a:solidFill>
                <a:effectLst/>
                <a:latin typeface="Times New Roman" panose="02020603050405020304" pitchFamily="18" charset="0"/>
              </a:rPr>
              <a:t>Deitel</a:t>
            </a:r>
            <a:r>
              <a:rPr lang="en-IN" sz="1800" b="0" i="0" u="none" strike="noStrike" dirty="0">
                <a:solidFill>
                  <a:srgbClr val="000000"/>
                </a:solidFill>
                <a:effectLst/>
                <a:latin typeface="Times New Roman" panose="02020603050405020304" pitchFamily="18" charset="0"/>
              </a:rPr>
              <a:t>, PJ </a:t>
            </a:r>
            <a:r>
              <a:rPr lang="en-IN" sz="1800" b="0" i="0" u="none" strike="noStrike" dirty="0" err="1">
                <a:solidFill>
                  <a:srgbClr val="000000"/>
                </a:solidFill>
                <a:effectLst/>
                <a:latin typeface="Times New Roman" panose="02020603050405020304" pitchFamily="18" charset="0"/>
              </a:rPr>
              <a:t>Deitel</a:t>
            </a:r>
            <a:r>
              <a:rPr lang="en-IN" sz="1800" b="0" i="0" u="none" strike="noStrike" dirty="0">
                <a:solidFill>
                  <a:srgbClr val="000000"/>
                </a:solidFill>
                <a:effectLst/>
                <a:latin typeface="Times New Roman" panose="02020603050405020304" pitchFamily="18" charset="0"/>
              </a:rPr>
              <a:t>.</a:t>
            </a:r>
          </a:p>
          <a:p>
            <a:pPr marL="100952"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Times New Roman" panose="02020603050405020304" pitchFamily="18" charset="0"/>
              </a:rPr>
              <a:t> Thinking in Java, Bruce Eckel, Pearson Education.</a:t>
            </a:r>
          </a:p>
          <a:p>
            <a:pPr marL="100952" rtl="0" fontAlgn="base">
              <a:spcBef>
                <a:spcPts val="0"/>
              </a:spcBef>
              <a:spcAft>
                <a:spcPts val="0"/>
              </a:spcAft>
              <a:buFont typeface="Arial" panose="020B0604020202020204" pitchFamily="34" charset="0"/>
              <a:buChar char="•"/>
            </a:pPr>
            <a:r>
              <a:rPr lang="en-US" dirty="0">
                <a:solidFill>
                  <a:srgbClr val="000000"/>
                </a:solidFill>
                <a:latin typeface="Times New Roman" panose="02020603050405020304" pitchFamily="18" charset="0"/>
              </a:rPr>
              <a:t> Object Oriented Programming through java, P. Radha </a:t>
            </a:r>
            <a:r>
              <a:rPr lang="en-US" dirty="0" err="1">
                <a:solidFill>
                  <a:srgbClr val="000000"/>
                </a:solidFill>
                <a:latin typeface="Times New Roman" panose="02020603050405020304" pitchFamily="18" charset="0"/>
              </a:rPr>
              <a:t>Krishna,Universities</a:t>
            </a:r>
            <a:r>
              <a:rPr lang="en-US" dirty="0">
                <a:solidFill>
                  <a:srgbClr val="000000"/>
                </a:solidFill>
                <a:latin typeface="Times New Roman" panose="02020603050405020304" pitchFamily="18" charset="0"/>
              </a:rPr>
              <a:t> Press. </a:t>
            </a:r>
            <a:endParaRPr lang="en-IN" sz="1800" b="0" i="0" u="none" strike="noStrike" dirty="0">
              <a:solidFill>
                <a:srgbClr val="000000"/>
              </a:solidFill>
              <a:effectLst/>
              <a:latin typeface="Times New Roman" panose="02020603050405020304" pitchFamily="18" charset="0"/>
            </a:endParaRPr>
          </a:p>
          <a:p>
            <a:pPr marL="100952" rtl="0" fontAlgn="base">
              <a:spcBef>
                <a:spcPts val="680"/>
              </a:spcBef>
              <a:spcAft>
                <a:spcPts val="0"/>
              </a:spcAft>
              <a:buFont typeface="Arial" panose="020B0604020202020204" pitchFamily="34" charset="0"/>
              <a:buChar char="•"/>
            </a:pPr>
            <a:r>
              <a:rPr lang="en-IN" sz="1800" b="0" i="0" u="none" strike="noStrike" dirty="0">
                <a:solidFill>
                  <a:srgbClr val="000000"/>
                </a:solidFill>
                <a:effectLst/>
                <a:latin typeface="Times New Roman" panose="02020603050405020304" pitchFamily="18" charset="0"/>
              </a:rPr>
              <a:t> Code for Interview YouTube Channel.</a:t>
            </a:r>
          </a:p>
          <a:p>
            <a:pPr marL="100952" rtl="0" fontAlgn="base">
              <a:spcBef>
                <a:spcPts val="690"/>
              </a:spcBef>
              <a:spcAft>
                <a:spcPts val="0"/>
              </a:spcAft>
              <a:buFont typeface="Arial" panose="020B0604020202020204" pitchFamily="34" charset="0"/>
              <a:buChar char="•"/>
            </a:pPr>
            <a:r>
              <a:rPr lang="en-IN" sz="1800" b="0" i="0" u="none" strike="noStrike" dirty="0">
                <a:solidFill>
                  <a:srgbClr val="212121"/>
                </a:solidFill>
                <a:effectLst/>
                <a:latin typeface="Times New Roman" panose="02020603050405020304" pitchFamily="18" charset="0"/>
              </a:rPr>
              <a:t> Database System Concepts, by </a:t>
            </a:r>
            <a:r>
              <a:rPr lang="en-IN" sz="1800" b="0" i="0" u="none" strike="noStrike" dirty="0" err="1">
                <a:solidFill>
                  <a:srgbClr val="212121"/>
                </a:solidFill>
                <a:effectLst/>
                <a:latin typeface="Times New Roman" panose="02020603050405020304" pitchFamily="18" charset="0"/>
              </a:rPr>
              <a:t>Silberschatz</a:t>
            </a:r>
            <a:r>
              <a:rPr lang="en-IN" sz="1800" b="0" i="0" u="none" strike="noStrike" dirty="0">
                <a:solidFill>
                  <a:srgbClr val="212121"/>
                </a:solidFill>
                <a:effectLst/>
                <a:latin typeface="Times New Roman" panose="02020603050405020304" pitchFamily="18" charset="0"/>
              </a:rPr>
              <a:t>, Sudarshan, and </a:t>
            </a:r>
            <a:r>
              <a:rPr lang="en-IN" sz="1800" b="0" i="0" u="none" strike="noStrike" dirty="0" err="1">
                <a:solidFill>
                  <a:srgbClr val="212121"/>
                </a:solidFill>
                <a:effectLst/>
                <a:latin typeface="Times New Roman" panose="02020603050405020304" pitchFamily="18" charset="0"/>
              </a:rPr>
              <a:t>Korth</a:t>
            </a:r>
            <a:r>
              <a:rPr lang="en-IN" sz="1800" b="0" i="0" u="none" strike="noStrike" dirty="0">
                <a:solidFill>
                  <a:srgbClr val="212121"/>
                </a:solidFill>
                <a:effectLst/>
                <a:latin typeface="Times New Roman" panose="02020603050405020304" pitchFamily="18" charset="0"/>
              </a:rPr>
              <a:t>.</a:t>
            </a:r>
          </a:p>
          <a:p>
            <a:pPr marL="100952" rtl="0" fontAlgn="base">
              <a:spcBef>
                <a:spcPts val="690"/>
              </a:spcBef>
              <a:spcAft>
                <a:spcPts val="0"/>
              </a:spcAft>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 https://github.com/topics/university-management</a:t>
            </a:r>
          </a:p>
        </p:txBody>
      </p:sp>
    </p:spTree>
    <p:extLst>
      <p:ext uri="{BB962C8B-B14F-4D97-AF65-F5344CB8AC3E}">
        <p14:creationId xmlns:p14="http://schemas.microsoft.com/office/powerpoint/2010/main" val="23083188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2" name="Straight Connector 11">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08CB54FC-0B2A-4107-9A70-958B90B765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Graphic 6" descr="Questions">
            <a:extLst>
              <a:ext uri="{FF2B5EF4-FFF2-40B4-BE49-F238E27FC236}">
                <a16:creationId xmlns:a16="http://schemas.microsoft.com/office/drawing/2014/main" id="{B252030F-C961-4918-8BBE-412B95C3C99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43192" y="711306"/>
            <a:ext cx="5115347" cy="5115347"/>
          </a:xfrm>
          <a:prstGeom prst="rect">
            <a:avLst/>
          </a:prstGeom>
        </p:spPr>
      </p:pic>
      <p:cxnSp>
        <p:nvCxnSpPr>
          <p:cNvPr id="16" name="Straight Connector 15">
            <a:extLst>
              <a:ext uri="{FF2B5EF4-FFF2-40B4-BE49-F238E27FC236}">
                <a16:creationId xmlns:a16="http://schemas.microsoft.com/office/drawing/2014/main" id="{7855A9B5-1710-4B19-B0F1-CDFDD4ED5B7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514044" y="2246569"/>
            <a:ext cx="45720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AD5ED5F9-A8D9-41AD-993D-7B5CC1E2ABBE}"/>
              </a:ext>
            </a:extLst>
          </p:cNvPr>
          <p:cNvSpPr txBox="1"/>
          <p:nvPr/>
        </p:nvSpPr>
        <p:spPr>
          <a:xfrm>
            <a:off x="6411684" y="2407436"/>
            <a:ext cx="5127172" cy="1021562"/>
          </a:xfrm>
          <a:prstGeom prst="rect">
            <a:avLst/>
          </a:prstGeom>
        </p:spPr>
        <p:txBody>
          <a:bodyPr vert="horz" lIns="0" tIns="45720" rIns="0" bIns="45720" rtlCol="0">
            <a:normAutofit/>
          </a:bodyPr>
          <a:lstStyle/>
          <a:p>
            <a:pPr defTabSz="914400">
              <a:spcAft>
                <a:spcPts val="600"/>
              </a:spcAft>
              <a:buFont typeface="Calibri" panose="020F0502020204030204" pitchFamily="34" charset="0"/>
            </a:pPr>
            <a:r>
              <a:rPr lang="en-US" sz="3000" b="1">
                <a:solidFill>
                  <a:schemeClr val="tx1">
                    <a:lumMod val="75000"/>
                    <a:lumOff val="25000"/>
                  </a:schemeClr>
                </a:solidFill>
                <a:latin typeface="Amasis MT Pro Black" panose="02040A04050005020304" pitchFamily="18" charset="0"/>
              </a:rPr>
              <a:t>THANK YOU</a:t>
            </a:r>
            <a:endParaRPr lang="en-US" sz="3000">
              <a:solidFill>
                <a:schemeClr val="tx1">
                  <a:lumMod val="75000"/>
                  <a:lumOff val="25000"/>
                </a:schemeClr>
              </a:solidFill>
              <a:latin typeface="Amasis MT Pro Black" panose="02040A04050005020304" pitchFamily="18" charset="0"/>
            </a:endParaRPr>
          </a:p>
        </p:txBody>
      </p:sp>
      <p:sp>
        <p:nvSpPr>
          <p:cNvPr id="18" name="Rectangle 17">
            <a:extLst>
              <a:ext uri="{FF2B5EF4-FFF2-40B4-BE49-F238E27FC236}">
                <a16:creationId xmlns:a16="http://schemas.microsoft.com/office/drawing/2014/main" id="{9AA76026-5689-4584-8D93-D71D739E61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9404052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44" name="Straight Connector 43">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46" name="Rectangle 45">
            <a:extLst>
              <a:ext uri="{FF2B5EF4-FFF2-40B4-BE49-F238E27FC236}">
                <a16:creationId xmlns:a16="http://schemas.microsoft.com/office/drawing/2014/main" id="{B0E58038-8ACE-4AD9-B404-25C603550D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8" name="Picture 37" descr="Connected lines and dots on a purple and orange gradient background">
            <a:extLst>
              <a:ext uri="{FF2B5EF4-FFF2-40B4-BE49-F238E27FC236}">
                <a16:creationId xmlns:a16="http://schemas.microsoft.com/office/drawing/2014/main" id="{3260CA85-D005-40AA-9CA6-B9033119E343}"/>
              </a:ext>
            </a:extLst>
          </p:cNvPr>
          <p:cNvPicPr>
            <a:picLocks noChangeAspect="1"/>
          </p:cNvPicPr>
          <p:nvPr/>
        </p:nvPicPr>
        <p:blipFill rotWithShape="1">
          <a:blip r:embed="rId2">
            <a:alphaModFix amt="35000"/>
          </a:blip>
          <a:srcRect b="15730"/>
          <a:stretch/>
        </p:blipFill>
        <p:spPr>
          <a:xfrm>
            <a:off x="20" y="10"/>
            <a:ext cx="12191980" cy="6857990"/>
          </a:xfrm>
          <a:prstGeom prst="rect">
            <a:avLst/>
          </a:prstGeom>
        </p:spPr>
      </p:pic>
      <p:cxnSp>
        <p:nvCxnSpPr>
          <p:cNvPr id="48" name="Straight Connector 47">
            <a:extLst>
              <a:ext uri="{FF2B5EF4-FFF2-40B4-BE49-F238E27FC236}">
                <a16:creationId xmlns:a16="http://schemas.microsoft.com/office/drawing/2014/main" id="{38A34772-9011-42B5-AA63-FD6DEC92EE7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910746"/>
            <a:ext cx="996696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6" name="TextBox 2">
            <a:extLst>
              <a:ext uri="{FF2B5EF4-FFF2-40B4-BE49-F238E27FC236}">
                <a16:creationId xmlns:a16="http://schemas.microsoft.com/office/drawing/2014/main" id="{0B53BCD1-3FE8-4A9C-9DA4-A1E6ADEAB68D}"/>
              </a:ext>
            </a:extLst>
          </p:cNvPr>
          <p:cNvSpPr txBox="1"/>
          <p:nvPr/>
        </p:nvSpPr>
        <p:spPr>
          <a:xfrm>
            <a:off x="1097280" y="2108201"/>
            <a:ext cx="10058400" cy="3760891"/>
          </a:xfrm>
          <a:prstGeom prst="rect">
            <a:avLst/>
          </a:prstGeom>
        </p:spPr>
        <p:txBody>
          <a:bodyPr vert="horz" lIns="0" tIns="45720" rIns="0" bIns="45720" rtlCol="0">
            <a:normAutofit/>
          </a:bodyPr>
          <a:lstStyle/>
          <a:p>
            <a:pPr defTabSz="914400">
              <a:lnSpc>
                <a:spcPct val="90000"/>
              </a:lnSpc>
              <a:spcAft>
                <a:spcPts val="600"/>
              </a:spcAft>
              <a:buFont typeface="Calibri" panose="020F0502020204030204" pitchFamily="34" charset="0"/>
            </a:pPr>
            <a:r>
              <a:rPr lang="en-US" sz="1500" b="1">
                <a:solidFill>
                  <a:schemeClr val="tx1">
                    <a:lumMod val="75000"/>
                    <a:lumOff val="25000"/>
                  </a:schemeClr>
                </a:solidFill>
              </a:rPr>
              <a:t>TABLE OF CONTENTS</a:t>
            </a:r>
          </a:p>
          <a:p>
            <a:pPr defTabSz="914400">
              <a:lnSpc>
                <a:spcPct val="90000"/>
              </a:lnSpc>
              <a:spcAft>
                <a:spcPts val="600"/>
              </a:spcAft>
              <a:buFont typeface="Calibri" panose="020F0502020204030204" pitchFamily="34" charset="0"/>
            </a:pPr>
            <a:endParaRPr lang="en-US" sz="1500">
              <a:solidFill>
                <a:schemeClr val="tx1">
                  <a:lumMod val="75000"/>
                  <a:lumOff val="25000"/>
                </a:schemeClr>
              </a:solidFill>
            </a:endParaRPr>
          </a:p>
          <a:p>
            <a:pPr marL="285750" indent="-285750" defTabSz="914400">
              <a:lnSpc>
                <a:spcPct val="90000"/>
              </a:lnSpc>
              <a:spcAft>
                <a:spcPts val="600"/>
              </a:spcAft>
              <a:buFont typeface="Calibri" panose="020F0502020204030204" pitchFamily="34" charset="0"/>
              <a:buChar char="•"/>
            </a:pPr>
            <a:r>
              <a:rPr lang="en-US" sz="1500">
                <a:solidFill>
                  <a:schemeClr val="tx1">
                    <a:lumMod val="75000"/>
                    <a:lumOff val="25000"/>
                  </a:schemeClr>
                </a:solidFill>
              </a:rPr>
              <a:t>ABSTRACT</a:t>
            </a:r>
          </a:p>
          <a:p>
            <a:pPr marL="285750" indent="-285750" defTabSz="914400">
              <a:lnSpc>
                <a:spcPct val="90000"/>
              </a:lnSpc>
              <a:spcAft>
                <a:spcPts val="600"/>
              </a:spcAft>
              <a:buFont typeface="Calibri" panose="020F0502020204030204" pitchFamily="34" charset="0"/>
              <a:buChar char="•"/>
            </a:pPr>
            <a:r>
              <a:rPr lang="en-US" sz="1500">
                <a:solidFill>
                  <a:schemeClr val="tx1">
                    <a:lumMod val="75000"/>
                    <a:lumOff val="25000"/>
                  </a:schemeClr>
                </a:solidFill>
              </a:rPr>
              <a:t>INTRODUCTION</a:t>
            </a:r>
          </a:p>
          <a:p>
            <a:pPr marL="285750" indent="-285750" defTabSz="914400">
              <a:lnSpc>
                <a:spcPct val="90000"/>
              </a:lnSpc>
              <a:spcAft>
                <a:spcPts val="600"/>
              </a:spcAft>
              <a:buFont typeface="Calibri" panose="020F0502020204030204" pitchFamily="34" charset="0"/>
              <a:buChar char="•"/>
            </a:pPr>
            <a:r>
              <a:rPr lang="en-US" sz="1500">
                <a:solidFill>
                  <a:schemeClr val="tx1">
                    <a:lumMod val="75000"/>
                    <a:lumOff val="25000"/>
                  </a:schemeClr>
                </a:solidFill>
              </a:rPr>
              <a:t>OBJECTIVE</a:t>
            </a:r>
          </a:p>
          <a:p>
            <a:pPr marL="285750" indent="-285750" defTabSz="914400">
              <a:lnSpc>
                <a:spcPct val="90000"/>
              </a:lnSpc>
              <a:spcAft>
                <a:spcPts val="600"/>
              </a:spcAft>
              <a:buFont typeface="Calibri" panose="020F0502020204030204" pitchFamily="34" charset="0"/>
              <a:buChar char="•"/>
            </a:pPr>
            <a:r>
              <a:rPr lang="en-US" sz="1500">
                <a:solidFill>
                  <a:schemeClr val="tx1">
                    <a:lumMod val="75000"/>
                    <a:lumOff val="25000"/>
                  </a:schemeClr>
                </a:solidFill>
              </a:rPr>
              <a:t>PROPOSED SYSTEM </a:t>
            </a:r>
          </a:p>
          <a:p>
            <a:pPr marL="285750" indent="-285750" defTabSz="914400">
              <a:lnSpc>
                <a:spcPct val="90000"/>
              </a:lnSpc>
              <a:spcAft>
                <a:spcPts val="600"/>
              </a:spcAft>
              <a:buFont typeface="Calibri" panose="020F0502020204030204" pitchFamily="34" charset="0"/>
              <a:buChar char="•"/>
            </a:pPr>
            <a:r>
              <a:rPr lang="en-US" sz="1500">
                <a:solidFill>
                  <a:schemeClr val="tx1">
                    <a:lumMod val="75000"/>
                    <a:lumOff val="25000"/>
                  </a:schemeClr>
                </a:solidFill>
              </a:rPr>
              <a:t>REQUIREMENT ANALYSIS</a:t>
            </a:r>
          </a:p>
          <a:p>
            <a:pPr marL="285750" indent="-285750" defTabSz="914400">
              <a:lnSpc>
                <a:spcPct val="90000"/>
              </a:lnSpc>
              <a:spcAft>
                <a:spcPts val="600"/>
              </a:spcAft>
              <a:buFont typeface="Calibri" panose="020F0502020204030204" pitchFamily="34" charset="0"/>
              <a:buChar char="•"/>
            </a:pPr>
            <a:r>
              <a:rPr lang="en-US" sz="1500">
                <a:solidFill>
                  <a:schemeClr val="tx1">
                    <a:lumMod val="75000"/>
                    <a:lumOff val="25000"/>
                  </a:schemeClr>
                </a:solidFill>
              </a:rPr>
              <a:t>SOFTWARE REQUIREMENTS</a:t>
            </a:r>
          </a:p>
          <a:p>
            <a:pPr marL="285750" indent="-285750" defTabSz="914400">
              <a:lnSpc>
                <a:spcPct val="90000"/>
              </a:lnSpc>
              <a:spcAft>
                <a:spcPts val="600"/>
              </a:spcAft>
              <a:buFont typeface="Calibri" panose="020F0502020204030204" pitchFamily="34" charset="0"/>
              <a:buChar char="•"/>
            </a:pPr>
            <a:r>
              <a:rPr lang="en-US" sz="1500">
                <a:solidFill>
                  <a:schemeClr val="tx1">
                    <a:lumMod val="75000"/>
                    <a:lumOff val="25000"/>
                  </a:schemeClr>
                </a:solidFill>
              </a:rPr>
              <a:t>IMPLEMENTATION</a:t>
            </a:r>
          </a:p>
          <a:p>
            <a:pPr marL="285750" indent="-285750" defTabSz="914400">
              <a:lnSpc>
                <a:spcPct val="90000"/>
              </a:lnSpc>
              <a:spcAft>
                <a:spcPts val="600"/>
              </a:spcAft>
              <a:buFont typeface="Calibri" panose="020F0502020204030204" pitchFamily="34" charset="0"/>
              <a:buChar char="•"/>
            </a:pPr>
            <a:r>
              <a:rPr lang="en-US" sz="1500">
                <a:solidFill>
                  <a:schemeClr val="tx1">
                    <a:lumMod val="75000"/>
                    <a:lumOff val="25000"/>
                  </a:schemeClr>
                </a:solidFill>
              </a:rPr>
              <a:t>OUTPUT</a:t>
            </a:r>
          </a:p>
          <a:p>
            <a:pPr marL="285750" indent="-285750" defTabSz="914400">
              <a:lnSpc>
                <a:spcPct val="90000"/>
              </a:lnSpc>
              <a:spcAft>
                <a:spcPts val="600"/>
              </a:spcAft>
              <a:buFont typeface="Calibri" panose="020F0502020204030204" pitchFamily="34" charset="0"/>
              <a:buChar char="•"/>
            </a:pPr>
            <a:r>
              <a:rPr lang="en-US" sz="1500">
                <a:solidFill>
                  <a:schemeClr val="tx1">
                    <a:lumMod val="75000"/>
                    <a:lumOff val="25000"/>
                  </a:schemeClr>
                </a:solidFill>
              </a:rPr>
              <a:t>CONCLUSION</a:t>
            </a:r>
          </a:p>
          <a:p>
            <a:pPr marL="285750" indent="-285750" defTabSz="914400">
              <a:lnSpc>
                <a:spcPct val="90000"/>
              </a:lnSpc>
              <a:spcAft>
                <a:spcPts val="600"/>
              </a:spcAft>
              <a:buFont typeface="Calibri" panose="020F0502020204030204" pitchFamily="34" charset="0"/>
              <a:buChar char="•"/>
            </a:pPr>
            <a:r>
              <a:rPr lang="en-US" sz="1500">
                <a:solidFill>
                  <a:schemeClr val="tx1">
                    <a:lumMod val="75000"/>
                    <a:lumOff val="25000"/>
                  </a:schemeClr>
                </a:solidFill>
              </a:rPr>
              <a:t>ADVANTAGES</a:t>
            </a:r>
          </a:p>
          <a:p>
            <a:pPr marL="285750" indent="-285750" defTabSz="914400">
              <a:lnSpc>
                <a:spcPct val="90000"/>
              </a:lnSpc>
              <a:spcAft>
                <a:spcPts val="600"/>
              </a:spcAft>
              <a:buFont typeface="Calibri" panose="020F0502020204030204" pitchFamily="34" charset="0"/>
              <a:buChar char="•"/>
            </a:pPr>
            <a:r>
              <a:rPr lang="en-US" sz="1500">
                <a:solidFill>
                  <a:schemeClr val="tx1">
                    <a:lumMod val="75000"/>
                    <a:lumOff val="25000"/>
                  </a:schemeClr>
                </a:solidFill>
              </a:rPr>
              <a:t>REFERENCES</a:t>
            </a:r>
          </a:p>
        </p:txBody>
      </p:sp>
      <p:sp>
        <p:nvSpPr>
          <p:cNvPr id="50" name="Rectangle 49">
            <a:extLst>
              <a:ext uri="{FF2B5EF4-FFF2-40B4-BE49-F238E27FC236}">
                <a16:creationId xmlns:a16="http://schemas.microsoft.com/office/drawing/2014/main" id="{82BCDE19-2810-4337-9C49-8589C42176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781183315"/>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6C12C35-7AE8-4B02-9EB6-8368EEF64D70}"/>
              </a:ext>
            </a:extLst>
          </p:cNvPr>
          <p:cNvSpPr txBox="1"/>
          <p:nvPr/>
        </p:nvSpPr>
        <p:spPr>
          <a:xfrm>
            <a:off x="575035" y="471340"/>
            <a:ext cx="11236751" cy="5078313"/>
          </a:xfrm>
          <a:prstGeom prst="rect">
            <a:avLst/>
          </a:prstGeom>
          <a:noFill/>
        </p:spPr>
        <p:txBody>
          <a:bodyPr wrap="square" rtlCol="0">
            <a:spAutoFit/>
          </a:bodyPr>
          <a:lstStyle/>
          <a:p>
            <a:r>
              <a:rPr lang="en-IN" sz="2800" b="1" dirty="0">
                <a:latin typeface="Times New Roman" panose="02020603050405020304" pitchFamily="18" charset="0"/>
                <a:cs typeface="Times New Roman" panose="02020603050405020304" pitchFamily="18" charset="0"/>
              </a:rPr>
              <a:t>ABSTRACT</a:t>
            </a:r>
          </a:p>
          <a:p>
            <a:endParaRPr lang="en-IN" dirty="0">
              <a:latin typeface="Times New Roman" panose="02020603050405020304" pitchFamily="18" charset="0"/>
              <a:cs typeface="Times New Roman" panose="02020603050405020304" pitchFamily="18" charset="0"/>
            </a:endParaRPr>
          </a:p>
          <a:p>
            <a:pPr algn="just"/>
            <a:r>
              <a:rPr lang="en-US" sz="2000" dirty="0">
                <a:latin typeface="Times New Roman" panose="02020603050405020304" pitchFamily="18" charset="0"/>
                <a:cs typeface="Times New Roman" panose="02020603050405020304" pitchFamily="18" charset="0"/>
              </a:rPr>
              <a:t>Every University/College/Organization, regardless of being big or small have challenges to overcome in managing the information of Students, Faculty, Courses, Fee structure, Attendance etc... at the management level. In this fast-growing world everything depends on the data, so people are tending to give more importance for the security of the data. As the technology is growing rapidly, everything is expected to be automatic with less labor force. Hence, we produced an idea of developing an application called “UNIVERSITY MANAGEMENT SYSTEM” which deals with the maintenance of University data, records, instructions, and students’ information within the University.</a:t>
            </a:r>
          </a:p>
          <a:p>
            <a:pPr algn="just"/>
            <a:endParaRPr lang="en-US" sz="2000" dirty="0">
              <a:latin typeface="Times New Roman" panose="02020603050405020304" pitchFamily="18" charset="0"/>
              <a:cs typeface="Times New Roman" panose="02020603050405020304" pitchFamily="18" charset="0"/>
            </a:endParaRPr>
          </a:p>
          <a:p>
            <a:pPr algn="just"/>
            <a:r>
              <a:rPr lang="en-US" sz="2000" dirty="0">
                <a:latin typeface="Times New Roman" panose="02020603050405020304" pitchFamily="18" charset="0"/>
                <a:cs typeface="Times New Roman" panose="02020603050405020304" pitchFamily="18" charset="0"/>
              </a:rPr>
              <a:t>	UMS is an automation system, which is used to store the information, students record, and information of courses. Starting from registration of a new student in the college, it maintains all the details regarding the attendance and marks of the student. It collects related information from all the departments of an organization and maintains files, which are used to generate reports in various forms to measure Individual and overall performance of the students.</a:t>
            </a:r>
            <a:endParaRPr lang="en-IN" sz="2000" dirty="0">
              <a:latin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2457434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1B1E987-24C0-477B-91FE-C4D36D46D080}"/>
              </a:ext>
            </a:extLst>
          </p:cNvPr>
          <p:cNvSpPr txBox="1"/>
          <p:nvPr/>
        </p:nvSpPr>
        <p:spPr>
          <a:xfrm>
            <a:off x="524759" y="488451"/>
            <a:ext cx="11142482" cy="5021888"/>
          </a:xfrm>
          <a:prstGeom prst="rect">
            <a:avLst/>
          </a:prstGeom>
          <a:noFill/>
        </p:spPr>
        <p:txBody>
          <a:bodyPr wrap="square" rtlCol="0">
            <a:spAutoFit/>
          </a:bodyPr>
          <a:lstStyle/>
          <a:p>
            <a:r>
              <a:rPr lang="en-IN" sz="2800" b="1">
                <a:latin typeface="Times New Roman" panose="02020603050405020304" pitchFamily="18" charset="0"/>
                <a:cs typeface="Times New Roman" panose="02020603050405020304" pitchFamily="18" charset="0"/>
              </a:rPr>
              <a:t>INTRODUCTION</a:t>
            </a:r>
          </a:p>
          <a:p>
            <a:endParaRPr lang="en-IN">
              <a:latin typeface="Times New Roman" panose="02020603050405020304" pitchFamily="18" charset="0"/>
              <a:cs typeface="Times New Roman" panose="02020603050405020304" pitchFamily="18" charset="0"/>
            </a:endParaRPr>
          </a:p>
          <a:p>
            <a:pPr marL="101600" marR="504825" indent="228600" algn="just" rtl="0">
              <a:spcBef>
                <a:spcPts val="450"/>
              </a:spcBef>
              <a:spcAft>
                <a:spcPts val="0"/>
              </a:spcAft>
            </a:pPr>
            <a:r>
              <a:rPr lang="en-US" sz="2000" b="0" i="0" u="none" strike="noStrike">
                <a:solidFill>
                  <a:srgbClr val="000000"/>
                </a:solidFill>
                <a:effectLst/>
                <a:latin typeface="Times New Roman" panose="02020603050405020304" pitchFamily="18" charset="0"/>
                <a:cs typeface="Times New Roman" panose="02020603050405020304" pitchFamily="18" charset="0"/>
              </a:rPr>
              <a:t>UNIVERSITY MANAGEMENT SYSTEM (UMS) is a flagship product of Easy Solution which covers all aspects of Universities, Colleges or Schools. UMS covers every minute aspects of a universities workflow and integrates all processes with user friendly interface. UMS streamline path of information flow in organization by taking care of following departments:</a:t>
            </a:r>
            <a:endParaRPr lang="en-US" sz="2000" b="0" i="0" u="none" strike="noStrike" dirty="0">
              <a:solidFill>
                <a:srgbClr val="000000"/>
              </a:solidFill>
              <a:effectLst/>
              <a:latin typeface="Times New Roman" panose="02020603050405020304" pitchFamily="18" charset="0"/>
              <a:cs typeface="Times New Roman" panose="02020603050405020304" pitchFamily="18" charset="0"/>
            </a:endParaRPr>
          </a:p>
          <a:p>
            <a:pPr marL="101600" marR="504825" indent="228600" algn="just" rtl="0">
              <a:spcBef>
                <a:spcPts val="450"/>
              </a:spcBef>
              <a:spcAft>
                <a:spcPts val="0"/>
              </a:spcAft>
            </a:pPr>
            <a:endParaRPr lang="en-US" sz="2000" b="0" i="0" u="none" strike="noStrike">
              <a:solidFill>
                <a:srgbClr val="000000"/>
              </a:solidFill>
              <a:effectLst/>
              <a:latin typeface="Times New Roman" panose="02020603050405020304" pitchFamily="18" charset="0"/>
              <a:cs typeface="Times New Roman" panose="02020603050405020304" pitchFamily="18" charset="0"/>
            </a:endParaRPr>
          </a:p>
          <a:p>
            <a:pPr marL="386715" indent="-285750" rtl="0" fontAlgn="base">
              <a:spcBef>
                <a:spcPts val="805"/>
              </a:spcBef>
              <a:spcAft>
                <a:spcPts val="0"/>
              </a:spcAft>
              <a:buFont typeface="Courier New" panose="02070309020205020404" pitchFamily="49" charset="0"/>
              <a:buChar char="o"/>
            </a:pPr>
            <a:r>
              <a:rPr lang="en-US" sz="2000" b="0" i="0" u="none" strike="noStrike">
                <a:solidFill>
                  <a:srgbClr val="000000"/>
                </a:solidFill>
                <a:effectLst/>
                <a:latin typeface="Times New Roman" panose="02020603050405020304" pitchFamily="18" charset="0"/>
                <a:cs typeface="Times New Roman" panose="02020603050405020304" pitchFamily="18" charset="0"/>
              </a:rPr>
              <a:t>Fee Department</a:t>
            </a:r>
          </a:p>
          <a:p>
            <a:pPr marL="386715" indent="-285750" rtl="0" fontAlgn="base">
              <a:spcBef>
                <a:spcPts val="680"/>
              </a:spcBef>
              <a:spcAft>
                <a:spcPts val="0"/>
              </a:spcAft>
              <a:buFont typeface="Courier New" panose="02070309020205020404" pitchFamily="49" charset="0"/>
              <a:buChar char="o"/>
            </a:pPr>
            <a:r>
              <a:rPr lang="en-US" sz="2000" b="0" i="0" u="none" strike="noStrike">
                <a:solidFill>
                  <a:srgbClr val="000000"/>
                </a:solidFill>
                <a:effectLst/>
                <a:latin typeface="Times New Roman" panose="02020603050405020304" pitchFamily="18" charset="0"/>
                <a:cs typeface="Times New Roman" panose="02020603050405020304" pitchFamily="18" charset="0"/>
              </a:rPr>
              <a:t>Examination Department</a:t>
            </a:r>
          </a:p>
          <a:p>
            <a:pPr marL="386715" indent="-285750" rtl="0" fontAlgn="base">
              <a:spcBef>
                <a:spcPts val="690"/>
              </a:spcBef>
              <a:spcAft>
                <a:spcPts val="0"/>
              </a:spcAft>
              <a:buFont typeface="Courier New" panose="02070309020205020404" pitchFamily="49" charset="0"/>
              <a:buChar char="o"/>
            </a:pPr>
            <a:r>
              <a:rPr lang="en-US" sz="2000" b="0" i="0" u="none" strike="noStrike">
                <a:solidFill>
                  <a:srgbClr val="000000"/>
                </a:solidFill>
                <a:effectLst/>
                <a:latin typeface="Times New Roman" panose="02020603050405020304" pitchFamily="18" charset="0"/>
                <a:cs typeface="Times New Roman" panose="02020603050405020304" pitchFamily="18" charset="0"/>
              </a:rPr>
              <a:t>Attendance</a:t>
            </a:r>
          </a:p>
          <a:p>
            <a:pPr marL="386715" indent="-285750" rtl="0" fontAlgn="base">
              <a:spcBef>
                <a:spcPts val="690"/>
              </a:spcBef>
              <a:spcAft>
                <a:spcPts val="0"/>
              </a:spcAft>
              <a:buFont typeface="Courier New" panose="02070309020205020404" pitchFamily="49" charset="0"/>
              <a:buChar char="o"/>
            </a:pPr>
            <a:r>
              <a:rPr lang="en-US" sz="2000" b="0" i="0" u="none" strike="noStrike">
                <a:solidFill>
                  <a:srgbClr val="000000"/>
                </a:solidFill>
                <a:effectLst/>
                <a:latin typeface="Times New Roman" panose="02020603050405020304" pitchFamily="18" charset="0"/>
                <a:cs typeface="Times New Roman" panose="02020603050405020304" pitchFamily="18" charset="0"/>
              </a:rPr>
              <a:t>Faculty information portal</a:t>
            </a:r>
          </a:p>
          <a:p>
            <a:pPr marL="386715" indent="-285750" rtl="0" fontAlgn="base">
              <a:spcBef>
                <a:spcPts val="680"/>
              </a:spcBef>
              <a:spcAft>
                <a:spcPts val="0"/>
              </a:spcAft>
              <a:buFont typeface="Courier New" panose="02070309020205020404" pitchFamily="49" charset="0"/>
              <a:buChar char="o"/>
            </a:pPr>
            <a:r>
              <a:rPr lang="en-US" sz="2000" b="0" i="0" u="none" strike="noStrike">
                <a:solidFill>
                  <a:srgbClr val="000000"/>
                </a:solidFill>
                <a:effectLst/>
                <a:latin typeface="Times New Roman" panose="02020603050405020304" pitchFamily="18" charset="0"/>
                <a:cs typeface="Times New Roman" panose="02020603050405020304" pitchFamily="18" charset="0"/>
              </a:rPr>
              <a:t>Student information portal</a:t>
            </a:r>
          </a:p>
          <a:p>
            <a:br>
              <a:rPr lang="en-US" b="0">
                <a:effectLst/>
              </a:rPr>
            </a:br>
            <a:endParaRPr lang="en-IN">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744322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8" name="Rectangle 90">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09" name="Straight Connector 92">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10" name="Rectangle 94">
            <a:extLst>
              <a:ext uri="{FF2B5EF4-FFF2-40B4-BE49-F238E27FC236}">
                <a16:creationId xmlns:a16="http://schemas.microsoft.com/office/drawing/2014/main" id="{990D0034-F768-41E7-85D4-F38C4DE857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 name="Picture 5">
            <a:extLst>
              <a:ext uri="{FF2B5EF4-FFF2-40B4-BE49-F238E27FC236}">
                <a16:creationId xmlns:a16="http://schemas.microsoft.com/office/drawing/2014/main" id="{3F30219D-BAB2-49DC-9D65-DE0C056B10EB}"/>
              </a:ext>
            </a:extLst>
          </p:cNvPr>
          <p:cNvPicPr>
            <a:picLocks noChangeAspect="1"/>
          </p:cNvPicPr>
          <p:nvPr/>
        </p:nvPicPr>
        <p:blipFill rotWithShape="1">
          <a:blip r:embed="rId2"/>
          <a:srcRect l="11373" t="23599" r="8435" b="21175"/>
          <a:stretch/>
        </p:blipFill>
        <p:spPr>
          <a:xfrm>
            <a:off x="3174" y="0"/>
            <a:ext cx="12203995" cy="6400800"/>
          </a:xfrm>
          <a:prstGeom prst="rect">
            <a:avLst/>
          </a:prstGeom>
        </p:spPr>
      </p:pic>
      <p:sp>
        <p:nvSpPr>
          <p:cNvPr id="111" name="Rectangle 96">
            <a:extLst>
              <a:ext uri="{FF2B5EF4-FFF2-40B4-BE49-F238E27FC236}">
                <a16:creationId xmlns:a16="http://schemas.microsoft.com/office/drawing/2014/main" id="{95B38FD6-641F-41BF-B466-C1C6366420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48600" y="1238442"/>
            <a:ext cx="3635926" cy="43557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12" name="!!Straight Connector">
            <a:extLst>
              <a:ext uri="{FF2B5EF4-FFF2-40B4-BE49-F238E27FC236}">
                <a16:creationId xmlns:a16="http://schemas.microsoft.com/office/drawing/2014/main" id="{6BF9119E-766E-4526-AAE5-639F577C04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227643" y="2865016"/>
            <a:ext cx="2926080" cy="0"/>
          </a:xfrm>
          <a:prstGeom prst="line">
            <a:avLst/>
          </a:prstGeom>
          <a:ln w="12700">
            <a:solidFill>
              <a:schemeClr val="tx1">
                <a:lumMod val="75000"/>
                <a:lumOff val="25000"/>
                <a:alpha val="90000"/>
              </a:schemeClr>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C0FCC26B-9BFA-4D19-938E-1619ECF6E66E}"/>
              </a:ext>
            </a:extLst>
          </p:cNvPr>
          <p:cNvSpPr txBox="1"/>
          <p:nvPr/>
        </p:nvSpPr>
        <p:spPr>
          <a:xfrm>
            <a:off x="8089772" y="2978254"/>
            <a:ext cx="3153580" cy="2444238"/>
          </a:xfrm>
          <a:prstGeom prst="rect">
            <a:avLst/>
          </a:prstGeom>
        </p:spPr>
        <p:txBody>
          <a:bodyPr vert="horz" lIns="0" tIns="45720" rIns="0" bIns="45720" rtlCol="0">
            <a:normAutofit fontScale="55000" lnSpcReduction="20000"/>
          </a:bodyPr>
          <a:lstStyle/>
          <a:p>
            <a:pPr defTabSz="914400">
              <a:buFont typeface="Calibri" panose="020F0502020204030204" pitchFamily="34" charset="0"/>
            </a:pPr>
            <a:r>
              <a:rPr lang="en-US" sz="2800" b="1">
                <a:latin typeface="Arial Black" panose="020B0A04020102020204" pitchFamily="34" charset="0"/>
              </a:rPr>
              <a:t>OBJECTIVE</a:t>
            </a:r>
          </a:p>
          <a:p>
            <a:pPr defTabSz="914400">
              <a:buFont typeface="Calibri" panose="020F0502020204030204" pitchFamily="34" charset="0"/>
            </a:pPr>
            <a:endParaRPr lang="en-US" sz="1600" b="1"/>
          </a:p>
          <a:p>
            <a:pPr marL="101600" marR="506095" indent="456565" defTabSz="914400">
              <a:spcBef>
                <a:spcPts val="1035"/>
              </a:spcBef>
              <a:spcAft>
                <a:spcPts val="0"/>
              </a:spcAft>
              <a:buFont typeface="Calibri" panose="020F0502020204030204" pitchFamily="34" charset="0"/>
            </a:pPr>
            <a:r>
              <a:rPr lang="en-US" sz="3200" b="0" i="0" u="none" strike="noStrike">
                <a:effectLst/>
              </a:rPr>
              <a:t>The main </a:t>
            </a:r>
            <a:r>
              <a:rPr lang="en-US" sz="3200"/>
              <a:t>objective of the proposed university management system is to computerize the existing system and reduce manpower and time consumption. </a:t>
            </a:r>
            <a:endParaRPr lang="en-US" sz="3200" b="1"/>
          </a:p>
        </p:txBody>
      </p:sp>
      <p:sp>
        <p:nvSpPr>
          <p:cNvPr id="113" name="Rectangle 100">
            <a:extLst>
              <a:ext uri="{FF2B5EF4-FFF2-40B4-BE49-F238E27FC236}">
                <a16:creationId xmlns:a16="http://schemas.microsoft.com/office/drawing/2014/main" id="{1FE461C7-FF45-427F-83D7-18DFBD4818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1085761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78B4A5-D16A-40C1-BD1C-911F8DD12EFB}"/>
              </a:ext>
            </a:extLst>
          </p:cNvPr>
          <p:cNvSpPr txBox="1"/>
          <p:nvPr/>
        </p:nvSpPr>
        <p:spPr>
          <a:xfrm>
            <a:off x="556181" y="527901"/>
            <a:ext cx="10906813" cy="2954655"/>
          </a:xfrm>
          <a:prstGeom prst="rect">
            <a:avLst/>
          </a:prstGeom>
          <a:noFill/>
        </p:spPr>
        <p:txBody>
          <a:bodyPr wrap="square" rtlCol="0">
            <a:spAutoFit/>
          </a:bodyPr>
          <a:lstStyle/>
          <a:p>
            <a:r>
              <a:rPr lang="en-IN" sz="2800" b="1" dirty="0">
                <a:latin typeface="Futura-Bold" pitchFamily="2" charset="0"/>
                <a:ea typeface="HGSSoeiKakugothicUB" panose="020B0400000000000000" pitchFamily="34" charset="-128"/>
                <a:cs typeface="Times New Roman" panose="02020603050405020304" pitchFamily="18" charset="0"/>
              </a:rPr>
              <a:t>EXISTING SYSTEM</a:t>
            </a:r>
          </a:p>
          <a:p>
            <a:endParaRPr lang="en-IN" b="1"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en-US" sz="2000" b="0" i="0" dirty="0">
                <a:effectLst/>
                <a:latin typeface="Times New Roman" panose="02020603050405020304" pitchFamily="18" charset="0"/>
                <a:cs typeface="Times New Roman" panose="02020603050405020304" pitchFamily="18" charset="0"/>
              </a:rPr>
              <a:t>The system starts with registration of new staff and students. </a:t>
            </a:r>
          </a:p>
          <a:p>
            <a:pPr marL="342900" indent="-342900">
              <a:buFont typeface="Wingdings" panose="05000000000000000000" pitchFamily="2" charset="2"/>
              <a:buChar char="Ø"/>
            </a:pPr>
            <a:r>
              <a:rPr lang="en-US" sz="2000" b="0" i="0" dirty="0">
                <a:effectLst/>
                <a:latin typeface="Times New Roman" panose="02020603050405020304" pitchFamily="18" charset="0"/>
                <a:cs typeface="Times New Roman" panose="02020603050405020304" pitchFamily="18" charset="0"/>
              </a:rPr>
              <a:t>When the subjects are to be allocated to the faculty, the Head of the Department should enter everything in the Excel sheets. </a:t>
            </a:r>
          </a:p>
          <a:p>
            <a:pPr marL="342900" indent="-342900">
              <a:buFont typeface="Wingdings" panose="05000000000000000000" pitchFamily="2" charset="2"/>
              <a:buChar char="Ø"/>
            </a:pPr>
            <a:r>
              <a:rPr lang="en-US" sz="2000" b="0" i="0" dirty="0">
                <a:effectLst/>
                <a:latin typeface="Times New Roman" panose="02020603050405020304" pitchFamily="18" charset="0"/>
                <a:cs typeface="Times New Roman" panose="02020603050405020304" pitchFamily="18" charset="0"/>
              </a:rPr>
              <a:t>Then the staff enters corresponding subject’s attendance and marks of a student then those must also be entered in the Excel sheets and validations are to be done by the user itself. </a:t>
            </a:r>
          </a:p>
          <a:p>
            <a:pPr marL="342900" indent="-342900">
              <a:buFont typeface="Wingdings" panose="05000000000000000000" pitchFamily="2" charset="2"/>
              <a:buChar char="Ø"/>
            </a:pPr>
            <a:r>
              <a:rPr lang="en-US" sz="2000" b="0" i="0" dirty="0">
                <a:effectLst/>
                <a:latin typeface="Times New Roman" panose="02020603050405020304" pitchFamily="18" charset="0"/>
                <a:cs typeface="Times New Roman" panose="02020603050405020304" pitchFamily="18" charset="0"/>
              </a:rPr>
              <a:t>So, there will be a lot of work to be done and must be more conscious during the entrance of details. So, more risk is involved.</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230468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C733F3F-D69A-4C41-9D1E-D807703D7097}"/>
              </a:ext>
            </a:extLst>
          </p:cNvPr>
          <p:cNvSpPr txBox="1"/>
          <p:nvPr/>
        </p:nvSpPr>
        <p:spPr>
          <a:xfrm>
            <a:off x="520045" y="575035"/>
            <a:ext cx="11151909" cy="3877985"/>
          </a:xfrm>
          <a:prstGeom prst="rect">
            <a:avLst/>
          </a:prstGeom>
          <a:noFill/>
        </p:spPr>
        <p:txBody>
          <a:bodyPr wrap="square" rtlCol="0">
            <a:spAutoFit/>
          </a:bodyPr>
          <a:lstStyle/>
          <a:p>
            <a:r>
              <a:rPr lang="en-IN" sz="2800" b="1" dirty="0">
                <a:latin typeface="Times New Roman" panose="02020603050405020304" pitchFamily="18" charset="0"/>
                <a:cs typeface="Times New Roman" panose="02020603050405020304" pitchFamily="18" charset="0"/>
              </a:rPr>
              <a:t>PROPOSED SYSTEM </a:t>
            </a:r>
          </a:p>
          <a:p>
            <a:endParaRPr lang="en-IN" dirty="0">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2000" b="0" i="0" dirty="0">
                <a:effectLst/>
                <a:latin typeface="Times New Roman" panose="02020603050405020304" pitchFamily="18" charset="0"/>
                <a:cs typeface="Times New Roman" panose="02020603050405020304" pitchFamily="18" charset="0"/>
              </a:rPr>
              <a:t>UMS (UNIVERSITY MANAGEMENT SYSTEM) makes management to get the most updated information always by avoiding manual accounting process. </a:t>
            </a:r>
          </a:p>
          <a:p>
            <a:pPr marL="342900" indent="-342900" algn="just">
              <a:buFont typeface="Wingdings" panose="05000000000000000000" pitchFamily="2" charset="2"/>
              <a:buChar char="Ø"/>
            </a:pPr>
            <a:r>
              <a:rPr lang="en-US" sz="2000" b="0" i="0" dirty="0">
                <a:effectLst/>
                <a:latin typeface="Times New Roman" panose="02020603050405020304" pitchFamily="18" charset="0"/>
                <a:cs typeface="Times New Roman" panose="02020603050405020304" pitchFamily="18" charset="0"/>
              </a:rPr>
              <a:t>This system has the following functional divisions. University Administrator/College Administrator User (Students / Faculties)University Administrator has the functionality of registering new colleges and courses. </a:t>
            </a:r>
            <a:endParaRPr lang="en-US" sz="2000" dirty="0">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Helps to display all the departments with its respective fee structure.</a:t>
            </a:r>
            <a:endParaRPr lang="en-US" sz="2000" b="0" i="0" dirty="0">
              <a:effectLst/>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2000" b="0" i="0" dirty="0">
                <a:effectLst/>
                <a:latin typeface="Times New Roman" panose="02020603050405020304" pitchFamily="18" charset="0"/>
                <a:cs typeface="Times New Roman" panose="02020603050405020304" pitchFamily="18" charset="0"/>
              </a:rPr>
              <a:t>User will be the administrator. Admin has the facility of entering the marks and attendance of the students. </a:t>
            </a:r>
          </a:p>
          <a:p>
            <a:pPr marL="342900" indent="-342900" algn="just">
              <a:buFont typeface="Wingdings" panose="05000000000000000000" pitchFamily="2" charset="2"/>
              <a:buChar char="Ø"/>
            </a:pPr>
            <a:r>
              <a:rPr lang="en-US" sz="2000" b="0" i="0" dirty="0">
                <a:effectLst/>
                <a:latin typeface="Times New Roman" panose="02020603050405020304" pitchFamily="18" charset="0"/>
                <a:cs typeface="Times New Roman" panose="02020603050405020304" pitchFamily="18" charset="0"/>
              </a:rPr>
              <a:t>Reports must be generated for the existing data i.e., for attendance of the students, which are used to assess the performance of the students. These reports should be viewed by the </a:t>
            </a:r>
            <a:r>
              <a:rPr lang="en-US" sz="2000" dirty="0">
                <a:latin typeface="Times New Roman" panose="02020603050405020304" pitchFamily="18" charset="0"/>
                <a:cs typeface="Times New Roman" panose="02020603050405020304" pitchFamily="18" charset="0"/>
              </a:rPr>
              <a:t>admin and can be shared.</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059770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9" name="Rectangle 38">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41" name="Straight Connector 40">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3" name="Rectangle 42">
            <a:extLst>
              <a:ext uri="{FF2B5EF4-FFF2-40B4-BE49-F238E27FC236}">
                <a16:creationId xmlns:a16="http://schemas.microsoft.com/office/drawing/2014/main" id="{6482F060-A4AF-4E0B-B364-7C6BA4AE9C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6220" y="0"/>
            <a:ext cx="4641315"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Box 2">
            <a:extLst>
              <a:ext uri="{FF2B5EF4-FFF2-40B4-BE49-F238E27FC236}">
                <a16:creationId xmlns:a16="http://schemas.microsoft.com/office/drawing/2014/main" id="{D9F3BF9F-2C54-4AEC-BFA2-79755942C662}"/>
              </a:ext>
            </a:extLst>
          </p:cNvPr>
          <p:cNvSpPr txBox="1"/>
          <p:nvPr/>
        </p:nvSpPr>
        <p:spPr>
          <a:xfrm>
            <a:off x="484814" y="640080"/>
            <a:ext cx="3659246" cy="2850319"/>
          </a:xfrm>
          <a:prstGeom prst="rect">
            <a:avLst/>
          </a:prstGeom>
        </p:spPr>
        <p:txBody>
          <a:bodyPr vert="horz" lIns="91440" tIns="45720" rIns="91440" bIns="45720" rtlCol="0" anchor="b">
            <a:normAutofit/>
          </a:bodyPr>
          <a:lstStyle/>
          <a:p>
            <a:pPr defTabSz="914400">
              <a:lnSpc>
                <a:spcPct val="90000"/>
              </a:lnSpc>
              <a:spcBef>
                <a:spcPct val="0"/>
              </a:spcBef>
              <a:spcAft>
                <a:spcPts val="600"/>
              </a:spcAft>
            </a:pPr>
            <a:r>
              <a:rPr lang="en-US" sz="3800" b="1" i="0" u="none" strike="noStrike" spc="-50">
                <a:solidFill>
                  <a:srgbClr val="FFFFFF"/>
                </a:solidFill>
                <a:effectLst/>
                <a:latin typeface="+mj-lt"/>
                <a:ea typeface="+mj-ea"/>
                <a:cs typeface="+mj-cs"/>
              </a:rPr>
              <a:t>REQUIREMENT ANALYSIS</a:t>
            </a:r>
          </a:p>
          <a:p>
            <a:pPr defTabSz="914400">
              <a:lnSpc>
                <a:spcPct val="90000"/>
              </a:lnSpc>
              <a:spcBef>
                <a:spcPct val="0"/>
              </a:spcBef>
              <a:spcAft>
                <a:spcPts val="600"/>
              </a:spcAft>
            </a:pPr>
            <a:endParaRPr lang="en-US" sz="3800" b="1" spc="-50">
              <a:solidFill>
                <a:srgbClr val="FFFFFF"/>
              </a:solidFill>
              <a:latin typeface="+mj-lt"/>
              <a:ea typeface="+mj-ea"/>
              <a:cs typeface="+mj-cs"/>
            </a:endParaRPr>
          </a:p>
          <a:p>
            <a:pPr defTabSz="914400">
              <a:lnSpc>
                <a:spcPct val="90000"/>
              </a:lnSpc>
              <a:spcBef>
                <a:spcPct val="0"/>
              </a:spcBef>
              <a:spcAft>
                <a:spcPts val="600"/>
              </a:spcAft>
            </a:pPr>
            <a:r>
              <a:rPr lang="en-US" sz="3800" b="1" i="0" u="none" strike="noStrike" spc="-50">
                <a:solidFill>
                  <a:srgbClr val="FFFFFF"/>
                </a:solidFill>
                <a:effectLst/>
                <a:latin typeface="+mj-lt"/>
                <a:ea typeface="+mj-ea"/>
                <a:cs typeface="+mj-cs"/>
              </a:rPr>
              <a:t>E-R DIAGRAM:</a:t>
            </a:r>
          </a:p>
          <a:p>
            <a:pPr defTabSz="914400">
              <a:lnSpc>
                <a:spcPct val="90000"/>
              </a:lnSpc>
              <a:spcBef>
                <a:spcPct val="0"/>
              </a:spcBef>
              <a:spcAft>
                <a:spcPts val="600"/>
              </a:spcAft>
            </a:pPr>
            <a:endParaRPr lang="en-US" sz="3800" spc="-50">
              <a:solidFill>
                <a:srgbClr val="FFFFFF"/>
              </a:solidFill>
              <a:latin typeface="+mj-lt"/>
              <a:ea typeface="+mj-ea"/>
              <a:cs typeface="+mj-cs"/>
            </a:endParaRPr>
          </a:p>
        </p:txBody>
      </p:sp>
      <p:cxnSp>
        <p:nvCxnSpPr>
          <p:cNvPr id="45" name="Straight Connector 44">
            <a:extLst>
              <a:ext uri="{FF2B5EF4-FFF2-40B4-BE49-F238E27FC236}">
                <a16:creationId xmlns:a16="http://schemas.microsoft.com/office/drawing/2014/main" id="{B9EB6DAA-2F0C-43D5-A577-15D5D2C4E3F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22797" y="3651268"/>
            <a:ext cx="338328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2164527F-A23B-4250-AA16-EA89E897C083}"/>
              </a:ext>
            </a:extLst>
          </p:cNvPr>
          <p:cNvPicPr>
            <a:picLocks noChangeAspect="1"/>
          </p:cNvPicPr>
          <p:nvPr/>
        </p:nvPicPr>
        <p:blipFill rotWithShape="1">
          <a:blip r:embed="rId2"/>
          <a:srcRect l="3444" r="3445"/>
          <a:stretch/>
        </p:blipFill>
        <p:spPr>
          <a:xfrm>
            <a:off x="4635095" y="10"/>
            <a:ext cx="7556889" cy="6857990"/>
          </a:xfrm>
          <a:prstGeom prst="rect">
            <a:avLst/>
          </a:prstGeom>
        </p:spPr>
      </p:pic>
    </p:spTree>
    <p:extLst>
      <p:ext uri="{BB962C8B-B14F-4D97-AF65-F5344CB8AC3E}">
        <p14:creationId xmlns:p14="http://schemas.microsoft.com/office/powerpoint/2010/main" val="779036287"/>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0" name="Straight Connector 9">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C843AFC8-D8D0-4784-B08C-6324FA88E6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854B1A56-8AFB-4D4F-8D98-1E832D6FFE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53478" y="0"/>
            <a:ext cx="4657389"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3E9FB99E-7F0D-4994-990F-894102B13EDF}"/>
              </a:ext>
            </a:extLst>
          </p:cNvPr>
          <p:cNvSpPr txBox="1"/>
          <p:nvPr/>
        </p:nvSpPr>
        <p:spPr>
          <a:xfrm>
            <a:off x="6370813" y="1539060"/>
            <a:ext cx="5494057" cy="4628275"/>
          </a:xfrm>
          <a:prstGeom prst="rect">
            <a:avLst/>
          </a:prstGeom>
        </p:spPr>
        <p:txBody>
          <a:bodyPr vert="horz" lIns="0" tIns="45720" rIns="0" bIns="45720" rtlCol="0" anchor="ctr">
            <a:normAutofit lnSpcReduction="10000"/>
          </a:bodyPr>
          <a:lstStyle/>
          <a:p>
            <a:pPr defTabSz="914400">
              <a:lnSpc>
                <a:spcPct val="90000"/>
              </a:lnSpc>
              <a:spcAft>
                <a:spcPts val="600"/>
              </a:spcAft>
              <a:buFont typeface="Calibri" panose="020F0502020204030204" pitchFamily="34" charset="0"/>
            </a:pPr>
            <a:r>
              <a:rPr lang="en-US" b="1">
                <a:solidFill>
                  <a:schemeClr val="tx1">
                    <a:lumMod val="85000"/>
                    <a:lumOff val="15000"/>
                  </a:schemeClr>
                </a:solidFill>
              </a:rPr>
              <a:t>SOFTWARE REQUIREMENTS</a:t>
            </a:r>
          </a:p>
          <a:p>
            <a:pPr defTabSz="914400">
              <a:lnSpc>
                <a:spcPct val="90000"/>
              </a:lnSpc>
              <a:spcAft>
                <a:spcPts val="600"/>
              </a:spcAft>
              <a:buFont typeface="Calibri" panose="020F0502020204030204" pitchFamily="34" charset="0"/>
            </a:pPr>
            <a:endParaRPr lang="en-US" b="1">
              <a:solidFill>
                <a:schemeClr val="tx1">
                  <a:lumMod val="85000"/>
                  <a:lumOff val="15000"/>
                </a:schemeClr>
              </a:solidFill>
            </a:endParaRPr>
          </a:p>
          <a:p>
            <a:pPr marL="101600" defTabSz="914400">
              <a:lnSpc>
                <a:spcPct val="90000"/>
              </a:lnSpc>
              <a:spcBef>
                <a:spcPts val="0"/>
              </a:spcBef>
              <a:spcAft>
                <a:spcPts val="600"/>
              </a:spcAft>
              <a:buFont typeface="Calibri" panose="020F0502020204030204" pitchFamily="34" charset="0"/>
            </a:pPr>
            <a:r>
              <a:rPr lang="en-US" b="0" i="0" u="none" strike="noStrike">
                <a:solidFill>
                  <a:schemeClr val="tx1">
                    <a:lumMod val="85000"/>
                    <a:lumOff val="15000"/>
                  </a:schemeClr>
                </a:solidFill>
                <a:effectLst/>
              </a:rPr>
              <a:t>Operating system 		: Windows </a:t>
            </a:r>
            <a:r>
              <a:rPr lang="en-US" b="0" i="0" u="none" strike="noStrike" dirty="0">
                <a:solidFill>
                  <a:schemeClr val="tx1">
                    <a:lumMod val="85000"/>
                    <a:lumOff val="15000"/>
                  </a:schemeClr>
                </a:solidFill>
                <a:effectLst/>
              </a:rPr>
              <a:t>11</a:t>
            </a:r>
            <a:endParaRPr lang="en-US" b="0" dirty="0">
              <a:solidFill>
                <a:schemeClr val="tx1">
                  <a:lumMod val="85000"/>
                  <a:lumOff val="15000"/>
                </a:schemeClr>
              </a:solidFill>
              <a:effectLst/>
            </a:endParaRPr>
          </a:p>
          <a:p>
            <a:pPr marL="101600" defTabSz="914400">
              <a:lnSpc>
                <a:spcPct val="90000"/>
              </a:lnSpc>
              <a:spcBef>
                <a:spcPts val="0"/>
              </a:spcBef>
              <a:spcAft>
                <a:spcPts val="600"/>
              </a:spcAft>
              <a:buFont typeface="Calibri" panose="020F0502020204030204" pitchFamily="34" charset="0"/>
            </a:pPr>
            <a:br>
              <a:rPr lang="en-US" b="0" dirty="0">
                <a:solidFill>
                  <a:schemeClr val="tx1">
                    <a:lumMod val="85000"/>
                    <a:lumOff val="15000"/>
                  </a:schemeClr>
                </a:solidFill>
                <a:effectLst/>
              </a:rPr>
            </a:br>
            <a:r>
              <a:rPr lang="en-US" b="0" i="0" u="none" strike="noStrike">
                <a:solidFill>
                  <a:schemeClr val="tx1">
                    <a:lumMod val="85000"/>
                    <a:lumOff val="15000"/>
                  </a:schemeClr>
                </a:solidFill>
                <a:effectLst/>
              </a:rPr>
              <a:t>Application server		: JAVA (NetBeans)</a:t>
            </a:r>
            <a:endParaRPr lang="en-US" b="0" i="0" u="none" strike="noStrike" dirty="0">
              <a:solidFill>
                <a:schemeClr val="tx1">
                  <a:lumMod val="85000"/>
                  <a:lumOff val="15000"/>
                </a:schemeClr>
              </a:solidFill>
              <a:effectLst/>
            </a:endParaRPr>
          </a:p>
          <a:p>
            <a:pPr marL="101600" defTabSz="914400">
              <a:lnSpc>
                <a:spcPct val="90000"/>
              </a:lnSpc>
              <a:spcBef>
                <a:spcPts val="0"/>
              </a:spcBef>
              <a:spcAft>
                <a:spcPts val="600"/>
              </a:spcAft>
              <a:buFont typeface="Calibri" panose="020F0502020204030204" pitchFamily="34" charset="0"/>
            </a:pPr>
            <a:r>
              <a:rPr lang="en-US" dirty="0">
                <a:solidFill>
                  <a:schemeClr val="tx1">
                    <a:lumMod val="85000"/>
                    <a:lumOff val="15000"/>
                  </a:schemeClr>
                </a:solidFill>
              </a:rPr>
              <a:t>				(</a:t>
            </a:r>
            <a:r>
              <a:rPr lang="en-US" b="0" i="0" u="none" strike="noStrike" dirty="0">
                <a:solidFill>
                  <a:schemeClr val="tx1">
                    <a:lumMod val="85000"/>
                    <a:lumOff val="15000"/>
                  </a:schemeClr>
                </a:solidFill>
                <a:effectLst/>
              </a:rPr>
              <a:t>Version 12.5)</a:t>
            </a:r>
            <a:endParaRPr lang="en-US" b="0" dirty="0">
              <a:solidFill>
                <a:schemeClr val="tx1">
                  <a:lumMod val="85000"/>
                  <a:lumOff val="15000"/>
                </a:schemeClr>
              </a:solidFill>
              <a:effectLst/>
            </a:endParaRPr>
          </a:p>
          <a:p>
            <a:pPr marL="101600" defTabSz="914400">
              <a:lnSpc>
                <a:spcPct val="90000"/>
              </a:lnSpc>
              <a:spcBef>
                <a:spcPts val="0"/>
              </a:spcBef>
              <a:spcAft>
                <a:spcPts val="600"/>
              </a:spcAft>
              <a:buFont typeface="Calibri" panose="020F0502020204030204" pitchFamily="34" charset="0"/>
            </a:pPr>
            <a:br>
              <a:rPr lang="en-US" b="0">
                <a:solidFill>
                  <a:schemeClr val="tx1">
                    <a:lumMod val="85000"/>
                    <a:lumOff val="15000"/>
                  </a:schemeClr>
                </a:solidFill>
                <a:effectLst/>
              </a:rPr>
            </a:br>
            <a:r>
              <a:rPr lang="en-US" b="0" i="0" u="none" strike="noStrike">
                <a:solidFill>
                  <a:schemeClr val="tx1">
                    <a:lumMod val="85000"/>
                    <a:lumOff val="15000"/>
                  </a:schemeClr>
                </a:solidFill>
                <a:effectLst/>
              </a:rPr>
              <a:t>Front end 			: JAVA</a:t>
            </a:r>
            <a:r>
              <a:rPr lang="en-US" b="0" i="0" u="none" strike="noStrike" dirty="0">
                <a:solidFill>
                  <a:schemeClr val="tx1">
                    <a:lumMod val="85000"/>
                    <a:lumOff val="15000"/>
                  </a:schemeClr>
                </a:solidFill>
                <a:effectLst/>
              </a:rPr>
              <a:t> </a:t>
            </a:r>
          </a:p>
          <a:p>
            <a:pPr marL="101600" defTabSz="914400">
              <a:lnSpc>
                <a:spcPct val="90000"/>
              </a:lnSpc>
              <a:spcBef>
                <a:spcPts val="0"/>
              </a:spcBef>
              <a:spcAft>
                <a:spcPts val="600"/>
              </a:spcAft>
              <a:buFont typeface="Calibri" panose="020F0502020204030204" pitchFamily="34" charset="0"/>
            </a:pPr>
            <a:r>
              <a:rPr lang="en-US" b="0" i="0" u="none" strike="noStrike" dirty="0">
                <a:solidFill>
                  <a:schemeClr val="tx1">
                    <a:lumMod val="85000"/>
                    <a:lumOff val="15000"/>
                  </a:schemeClr>
                </a:solidFill>
                <a:effectLst/>
              </a:rPr>
              <a:t>				(Version 17.0.1)</a:t>
            </a:r>
            <a:endParaRPr lang="en-US" b="0">
              <a:solidFill>
                <a:schemeClr val="tx1">
                  <a:lumMod val="85000"/>
                  <a:lumOff val="15000"/>
                </a:schemeClr>
              </a:solidFill>
              <a:effectLst/>
            </a:endParaRPr>
          </a:p>
          <a:p>
            <a:pPr marL="101600" defTabSz="914400">
              <a:lnSpc>
                <a:spcPct val="90000"/>
              </a:lnSpc>
              <a:spcBef>
                <a:spcPts val="0"/>
              </a:spcBef>
              <a:spcAft>
                <a:spcPts val="600"/>
              </a:spcAft>
              <a:buFont typeface="Calibri" panose="020F0502020204030204" pitchFamily="34" charset="0"/>
            </a:pPr>
            <a:br>
              <a:rPr lang="en-US" b="0">
                <a:solidFill>
                  <a:schemeClr val="tx1">
                    <a:lumMod val="85000"/>
                    <a:lumOff val="15000"/>
                  </a:schemeClr>
                </a:solidFill>
                <a:effectLst/>
              </a:rPr>
            </a:br>
            <a:r>
              <a:rPr lang="en-US" b="0" i="0" u="none" strike="noStrike">
                <a:solidFill>
                  <a:schemeClr val="tx1">
                    <a:lumMod val="85000"/>
                    <a:lumOff val="15000"/>
                  </a:schemeClr>
                </a:solidFill>
                <a:effectLst/>
              </a:rPr>
              <a:t>Connectivity 			: JDBC Driver</a:t>
            </a:r>
            <a:endParaRPr lang="en-US" b="0">
              <a:solidFill>
                <a:schemeClr val="tx1">
                  <a:lumMod val="85000"/>
                  <a:lumOff val="15000"/>
                </a:schemeClr>
              </a:solidFill>
              <a:effectLst/>
            </a:endParaRPr>
          </a:p>
          <a:p>
            <a:pPr marL="101600" defTabSz="914400">
              <a:lnSpc>
                <a:spcPct val="90000"/>
              </a:lnSpc>
              <a:spcBef>
                <a:spcPts val="0"/>
              </a:spcBef>
              <a:spcAft>
                <a:spcPts val="600"/>
              </a:spcAft>
              <a:buFont typeface="Calibri" panose="020F0502020204030204" pitchFamily="34" charset="0"/>
            </a:pPr>
            <a:br>
              <a:rPr lang="en-US" b="0">
                <a:solidFill>
                  <a:schemeClr val="tx1">
                    <a:lumMod val="85000"/>
                    <a:lumOff val="15000"/>
                  </a:schemeClr>
                </a:solidFill>
                <a:effectLst/>
              </a:rPr>
            </a:br>
            <a:r>
              <a:rPr lang="en-US" b="0" i="0" u="none" strike="noStrike">
                <a:solidFill>
                  <a:schemeClr val="tx1">
                    <a:lumMod val="85000"/>
                    <a:lumOff val="15000"/>
                  </a:schemeClr>
                </a:solidFill>
                <a:effectLst/>
              </a:rPr>
              <a:t>Database connectivity 	</a:t>
            </a:r>
            <a:r>
              <a:rPr lang="en-US" b="0" i="0" u="none" strike="noStrike" dirty="0">
                <a:solidFill>
                  <a:schemeClr val="tx1">
                    <a:lumMod val="85000"/>
                    <a:lumOff val="15000"/>
                  </a:schemeClr>
                </a:solidFill>
                <a:effectLst/>
              </a:rPr>
              <a:t>               </a:t>
            </a:r>
            <a:r>
              <a:rPr lang="en-US" b="0" i="0" u="none" strike="noStrike">
                <a:solidFill>
                  <a:schemeClr val="tx1">
                    <a:lumMod val="85000"/>
                    <a:lumOff val="15000"/>
                  </a:schemeClr>
                </a:solidFill>
                <a:effectLst/>
              </a:rPr>
              <a:t>: WAMP </a:t>
            </a:r>
            <a:r>
              <a:rPr lang="en-US" b="0" i="0" u="none" strike="noStrike" dirty="0">
                <a:solidFill>
                  <a:schemeClr val="tx1">
                    <a:lumMod val="85000"/>
                    <a:lumOff val="15000"/>
                  </a:schemeClr>
                </a:solidFill>
                <a:effectLst/>
              </a:rPr>
              <a:t>						</a:t>
            </a:r>
            <a:r>
              <a:rPr lang="en-US" b="0" i="0" u="none" strike="noStrike">
                <a:solidFill>
                  <a:schemeClr val="tx1">
                    <a:lumMod val="85000"/>
                    <a:lumOff val="15000"/>
                  </a:schemeClr>
                </a:solidFill>
                <a:effectLst/>
              </a:rPr>
              <a:t>(MYSQL Console)</a:t>
            </a:r>
            <a:endParaRPr lang="en-US" b="0">
              <a:solidFill>
                <a:schemeClr val="tx1">
                  <a:lumMod val="85000"/>
                  <a:lumOff val="15000"/>
                </a:schemeClr>
              </a:solidFill>
              <a:effectLst/>
            </a:endParaRPr>
          </a:p>
          <a:p>
            <a:pPr defTabSz="914400">
              <a:lnSpc>
                <a:spcPct val="90000"/>
              </a:lnSpc>
              <a:spcAft>
                <a:spcPts val="600"/>
              </a:spcAft>
              <a:buFont typeface="Calibri" panose="020F0502020204030204" pitchFamily="34" charset="0"/>
            </a:pPr>
            <a:r>
              <a:rPr lang="en-US" dirty="0">
                <a:solidFill>
                  <a:schemeClr val="tx1">
                    <a:lumMod val="85000"/>
                    <a:lumOff val="15000"/>
                  </a:schemeClr>
                </a:solidFill>
              </a:rPr>
              <a:t>				(Version 5.7.31)</a:t>
            </a:r>
            <a:br>
              <a:rPr lang="en-US">
                <a:solidFill>
                  <a:schemeClr val="tx1">
                    <a:lumMod val="85000"/>
                    <a:lumOff val="15000"/>
                  </a:schemeClr>
                </a:solidFill>
              </a:rPr>
            </a:br>
            <a:endParaRPr lang="en-US" b="1">
              <a:solidFill>
                <a:schemeClr val="tx1">
                  <a:lumMod val="85000"/>
                  <a:lumOff val="15000"/>
                </a:schemeClr>
              </a:solidFill>
            </a:endParaRPr>
          </a:p>
        </p:txBody>
      </p:sp>
      <p:pic>
        <p:nvPicPr>
          <p:cNvPr id="2" name="Picture 3">
            <a:extLst>
              <a:ext uri="{FF2B5EF4-FFF2-40B4-BE49-F238E27FC236}">
                <a16:creationId xmlns:a16="http://schemas.microsoft.com/office/drawing/2014/main" id="{1C03FD14-A800-0F4E-B918-367AF0577D2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53478" y="1539060"/>
            <a:ext cx="4657389" cy="3890190"/>
          </a:xfrm>
          <a:prstGeom prst="rect">
            <a:avLst/>
          </a:prstGeom>
        </p:spPr>
      </p:pic>
    </p:spTree>
    <p:extLst>
      <p:ext uri="{BB962C8B-B14F-4D97-AF65-F5344CB8AC3E}">
        <p14:creationId xmlns:p14="http://schemas.microsoft.com/office/powerpoint/2010/main" val="2622908"/>
      </p:ext>
    </p:extLst>
  </p:cSld>
  <p:clrMapOvr>
    <a:masterClrMapping/>
  </p:clrMapOvr>
</p:sld>
</file>

<file path=ppt/theme/theme1.xml><?xml version="1.0" encoding="utf-8"?>
<a:theme xmlns:a="http://schemas.openxmlformats.org/drawingml/2006/main" name="RetrospectVTI">
  <a:themeElements>
    <a:clrScheme name="AnalogousFromDarkSeedLeftStep">
      <a:dk1>
        <a:srgbClr val="000000"/>
      </a:dk1>
      <a:lt1>
        <a:srgbClr val="FFFFFF"/>
      </a:lt1>
      <a:dk2>
        <a:srgbClr val="1C2B32"/>
      </a:dk2>
      <a:lt2>
        <a:srgbClr val="E2E8E2"/>
      </a:lt2>
      <a:accent1>
        <a:srgbClr val="D838D6"/>
      </a:accent1>
      <a:accent2>
        <a:srgbClr val="8526C6"/>
      </a:accent2>
      <a:accent3>
        <a:srgbClr val="5538D8"/>
      </a:accent3>
      <a:accent4>
        <a:srgbClr val="264CC6"/>
      </a:accent4>
      <a:accent5>
        <a:srgbClr val="38A1D8"/>
      </a:accent5>
      <a:accent6>
        <a:srgbClr val="23B6AC"/>
      </a:accent6>
      <a:hlink>
        <a:srgbClr val="3F7DBF"/>
      </a:hlink>
      <a:folHlink>
        <a:srgbClr val="7F7F7F"/>
      </a:folHlink>
    </a:clrScheme>
    <a:fontScheme name="Retrospect">
      <a:majorFont>
        <a:latin typeface="Bembo"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Nova Light"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Parcel</Template>
  <TotalTime>0</TotalTime>
  <Words>1032</Words>
  <Application>Microsoft Office PowerPoint</Application>
  <PresentationFormat>Widescreen</PresentationFormat>
  <Paragraphs>100</Paragraphs>
  <Slides>19</Slides>
  <Notes>1</Notes>
  <HiddenSlides>0</HiddenSlides>
  <MMClips>0</MMClips>
  <ScaleCrop>false</ScaleCrop>
  <HeadingPairs>
    <vt:vector size="4" baseType="variant">
      <vt:variant>
        <vt:lpstr>Theme</vt:lpstr>
      </vt:variant>
      <vt:variant>
        <vt:i4>1</vt:i4>
      </vt:variant>
      <vt:variant>
        <vt:lpstr>Slide Titles</vt:lpstr>
      </vt:variant>
      <vt:variant>
        <vt:i4>19</vt:i4>
      </vt:variant>
    </vt:vector>
  </HeadingPairs>
  <TitlesOfParts>
    <vt:vector size="20" baseType="lpstr">
      <vt:lpstr>RetrospectVTI</vt:lpstr>
      <vt:lpstr>UNIVERSITY MANAGEMENT SYSTEM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HP</dc:creator>
  <cp:lastModifiedBy>Archana Yellaram</cp:lastModifiedBy>
  <cp:revision>3</cp:revision>
  <dcterms:created xsi:type="dcterms:W3CDTF">2019-12-21T14:17:43Z</dcterms:created>
  <dcterms:modified xsi:type="dcterms:W3CDTF">2021-12-08T05:26:37Z</dcterms:modified>
</cp:coreProperties>
</file>